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Canva Sans" panose="020B0604020202020204" charset="0"/>
      <p:regular r:id="rId19"/>
    </p:embeddedFont>
    <p:embeddedFont>
      <p:font typeface="Canva Sans Italics" panose="020B0604020202020204" charset="0"/>
      <p:regular r:id="rId20"/>
    </p:embeddedFont>
    <p:embeddedFont>
      <p:font typeface="Monterchi Serif" panose="020B0604020202020204" charset="0"/>
      <p:regular r:id="rId21"/>
    </p:embeddedFont>
    <p:embeddedFont>
      <p:font typeface="Monterchi Serif Bold" panose="020B0604020202020204" charset="0"/>
      <p:regular r:id="rId22"/>
    </p:embeddedFont>
    <p:embeddedFont>
      <p:font typeface="Poppins" panose="00000500000000000000" pitchFamily="2" charset="0"/>
      <p:regular r:id="rId23"/>
      <p:bold r:id="rId24"/>
      <p:italic r:id="rId25"/>
      <p:boldItalic r:id="rId26"/>
    </p:embeddedFont>
    <p:embeddedFont>
      <p:font typeface="Poppins Bold" panose="00000800000000000000" charset="0"/>
      <p:regular r:id="rId27"/>
    </p:embeddedFont>
    <p:embeddedFont>
      <p:font typeface="Poppins Italics"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13" autoAdjust="0"/>
    <p:restoredTop sz="94622" autoAdjust="0"/>
  </p:normalViewPr>
  <p:slideViewPr>
    <p:cSldViewPr>
      <p:cViewPr>
        <p:scale>
          <a:sx n="51" d="100"/>
          <a:sy n="51" d="100"/>
        </p:scale>
        <p:origin x="845"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congress.gov/bill/117th-congress/house-bill/3402/text"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hyperlink" Target="https://www.congress.gov/bill/117th-congress/senate-bill/976"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congress.gov/bill/117th-congress/house-bill/9287"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hyperlink" Target="https://www.congress.gov/bill/117th-congress/senate-bill/4841?r=6&amp;s=1"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https://www.youtube.com/embed/Otbml6WIQPo?feature=oembed"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hyperlink" Target="https://veterans.house.gov/" TargetMode="External"/><Relationship Id="rId7"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hyperlink" Target="https://www.veterans.senate.gov/" TargetMode="External"/><Relationship Id="rId5" Type="http://schemas.openxmlformats.org/officeDocument/2006/relationships/hyperlink" Target="https://www.armed-services.senate.gov/" TargetMode="External"/><Relationship Id="rId4" Type="http://schemas.openxmlformats.org/officeDocument/2006/relationships/hyperlink" Target="https://armedservices.house.gov/"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house.gov/representatives/find-your-representative" TargetMode="External"/><Relationship Id="rId2" Type="http://schemas.openxmlformats.org/officeDocument/2006/relationships/hyperlink" Target="https://www.congress.gov/members/find-your-member" TargetMode="Externa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hyperlink" Target="https://www.senate.gov/senators/senators-contact.ht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hyperlink" Target="http://www.congress.gov/"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1C37E"/>
        </a:solidFill>
        <a:effectLst/>
      </p:bgPr>
    </p:bg>
    <p:spTree>
      <p:nvGrpSpPr>
        <p:cNvPr id="1" name=""/>
        <p:cNvGrpSpPr/>
        <p:nvPr/>
      </p:nvGrpSpPr>
      <p:grpSpPr>
        <a:xfrm>
          <a:off x="0" y="0"/>
          <a:ext cx="0" cy="0"/>
          <a:chOff x="0" y="0"/>
          <a:chExt cx="0" cy="0"/>
        </a:xfrm>
      </p:grpSpPr>
      <p:grpSp>
        <p:nvGrpSpPr>
          <p:cNvPr id="2" name="Group 2"/>
          <p:cNvGrpSpPr/>
          <p:nvPr/>
        </p:nvGrpSpPr>
        <p:grpSpPr>
          <a:xfrm>
            <a:off x="11127379" y="708702"/>
            <a:ext cx="6131921" cy="8384244"/>
            <a:chOff x="0" y="0"/>
            <a:chExt cx="8175894" cy="11178992"/>
          </a:xfrm>
        </p:grpSpPr>
        <p:pic>
          <p:nvPicPr>
            <p:cNvPr id="3" name="Picture 3"/>
            <p:cNvPicPr>
              <a:picLocks noChangeAspect="1"/>
            </p:cNvPicPr>
            <p:nvPr/>
          </p:nvPicPr>
          <p:blipFill>
            <a:blip r:embed="rId2"/>
            <a:srcRect l="2662" r="2662"/>
            <a:stretch>
              <a:fillRect/>
            </a:stretch>
          </p:blipFill>
          <p:spPr>
            <a:xfrm>
              <a:off x="0" y="0"/>
              <a:ext cx="8175894" cy="11178992"/>
            </a:xfrm>
            <a:prstGeom prst="rect">
              <a:avLst/>
            </a:prstGeom>
          </p:spPr>
        </p:pic>
      </p:grpSp>
      <p:sp>
        <p:nvSpPr>
          <p:cNvPr id="4" name="AutoShape 4"/>
          <p:cNvSpPr/>
          <p:nvPr/>
        </p:nvSpPr>
        <p:spPr>
          <a:xfrm>
            <a:off x="0" y="708701"/>
            <a:ext cx="18287998" cy="54559"/>
          </a:xfrm>
          <a:prstGeom prst="line">
            <a:avLst/>
          </a:prstGeom>
          <a:ln w="28575" cap="flat">
            <a:solidFill>
              <a:srgbClr val="060506"/>
            </a:solidFill>
            <a:prstDash val="solid"/>
            <a:headEnd type="none" w="sm" len="sm"/>
            <a:tailEnd type="none" w="sm" len="sm"/>
          </a:ln>
        </p:spPr>
      </p:sp>
      <p:sp>
        <p:nvSpPr>
          <p:cNvPr id="5" name="AutoShape 5"/>
          <p:cNvSpPr/>
          <p:nvPr/>
        </p:nvSpPr>
        <p:spPr>
          <a:xfrm>
            <a:off x="1057275" y="7045622"/>
            <a:ext cx="10041529" cy="0"/>
          </a:xfrm>
          <a:prstGeom prst="line">
            <a:avLst/>
          </a:prstGeom>
          <a:ln w="9525" cap="flat">
            <a:solidFill>
              <a:srgbClr val="060506"/>
            </a:solidFill>
            <a:prstDash val="solid"/>
            <a:headEnd type="none" w="sm" len="sm"/>
            <a:tailEnd type="none" w="sm" len="sm"/>
          </a:ln>
        </p:spPr>
      </p:sp>
      <p:sp>
        <p:nvSpPr>
          <p:cNvPr id="6" name="AutoShape 6"/>
          <p:cNvSpPr/>
          <p:nvPr/>
        </p:nvSpPr>
        <p:spPr>
          <a:xfrm flipV="1">
            <a:off x="0" y="9107234"/>
            <a:ext cx="18288000" cy="54579"/>
          </a:xfrm>
          <a:prstGeom prst="line">
            <a:avLst/>
          </a:prstGeom>
          <a:ln w="28575" cap="flat">
            <a:solidFill>
              <a:srgbClr val="060506"/>
            </a:solidFill>
            <a:prstDash val="solid"/>
            <a:headEnd type="none" w="sm" len="sm"/>
            <a:tailEnd type="none" w="sm" len="sm"/>
          </a:ln>
        </p:spPr>
      </p:sp>
      <p:sp>
        <p:nvSpPr>
          <p:cNvPr id="7" name="AutoShape 7"/>
          <p:cNvSpPr/>
          <p:nvPr/>
        </p:nvSpPr>
        <p:spPr>
          <a:xfrm rot="5400000">
            <a:off x="6920970" y="4886537"/>
            <a:ext cx="8384244" cy="0"/>
          </a:xfrm>
          <a:prstGeom prst="line">
            <a:avLst/>
          </a:prstGeom>
          <a:ln w="28575" cap="flat">
            <a:solidFill>
              <a:srgbClr val="060506"/>
            </a:solidFill>
            <a:prstDash val="solid"/>
            <a:headEnd type="none" w="sm" len="sm"/>
            <a:tailEnd type="none" w="sm" len="sm"/>
          </a:ln>
        </p:spPr>
      </p:sp>
      <p:sp>
        <p:nvSpPr>
          <p:cNvPr id="8" name="AutoShape 8"/>
          <p:cNvSpPr/>
          <p:nvPr/>
        </p:nvSpPr>
        <p:spPr>
          <a:xfrm rot="5400000">
            <a:off x="13088609" y="4893680"/>
            <a:ext cx="8369956" cy="0"/>
          </a:xfrm>
          <a:prstGeom prst="line">
            <a:avLst/>
          </a:prstGeom>
          <a:ln w="28575" cap="flat">
            <a:solidFill>
              <a:srgbClr val="060506"/>
            </a:solidFill>
            <a:prstDash val="solid"/>
            <a:headEnd type="none" w="sm" len="sm"/>
            <a:tailEnd type="none" w="sm" len="sm"/>
          </a:ln>
        </p:spPr>
      </p:sp>
      <p:sp>
        <p:nvSpPr>
          <p:cNvPr id="9" name="AutoShape 9"/>
          <p:cNvSpPr/>
          <p:nvPr/>
        </p:nvSpPr>
        <p:spPr>
          <a:xfrm rot="5400000">
            <a:off x="-3156278" y="4907968"/>
            <a:ext cx="8398531" cy="0"/>
          </a:xfrm>
          <a:prstGeom prst="line">
            <a:avLst/>
          </a:prstGeom>
          <a:ln w="28575" cap="flat">
            <a:solidFill>
              <a:srgbClr val="060506"/>
            </a:solidFill>
            <a:prstDash val="solid"/>
            <a:headEnd type="none" w="sm" len="sm"/>
            <a:tailEnd type="none" w="sm" len="sm"/>
          </a:ln>
        </p:spPr>
      </p:sp>
      <p:sp>
        <p:nvSpPr>
          <p:cNvPr id="10" name="TextBox 10"/>
          <p:cNvSpPr txBox="1"/>
          <p:nvPr/>
        </p:nvSpPr>
        <p:spPr>
          <a:xfrm>
            <a:off x="1503136" y="1250877"/>
            <a:ext cx="8520614" cy="2692397"/>
          </a:xfrm>
          <a:prstGeom prst="rect">
            <a:avLst/>
          </a:prstGeom>
        </p:spPr>
        <p:txBody>
          <a:bodyPr lIns="0" tIns="0" rIns="0" bIns="0" rtlCol="0" anchor="t">
            <a:spAutoFit/>
          </a:bodyPr>
          <a:lstStyle/>
          <a:p>
            <a:pPr>
              <a:lnSpc>
                <a:spcPts val="9999"/>
              </a:lnSpc>
            </a:pPr>
            <a:r>
              <a:rPr lang="en-US" sz="9999">
                <a:solidFill>
                  <a:srgbClr val="060506"/>
                </a:solidFill>
                <a:latin typeface="Poppins Bold"/>
              </a:rPr>
              <a:t>LEGISLATION 101</a:t>
            </a:r>
          </a:p>
        </p:txBody>
      </p:sp>
      <p:sp>
        <p:nvSpPr>
          <p:cNvPr id="11" name="TextBox 11"/>
          <p:cNvSpPr txBox="1"/>
          <p:nvPr/>
        </p:nvSpPr>
        <p:spPr>
          <a:xfrm>
            <a:off x="1335093" y="7842589"/>
            <a:ext cx="8369927" cy="453390"/>
          </a:xfrm>
          <a:prstGeom prst="rect">
            <a:avLst/>
          </a:prstGeom>
        </p:spPr>
        <p:txBody>
          <a:bodyPr lIns="0" tIns="0" rIns="0" bIns="0" rtlCol="0" anchor="t">
            <a:spAutoFit/>
          </a:bodyPr>
          <a:lstStyle/>
          <a:p>
            <a:pPr algn="just">
              <a:lnSpc>
                <a:spcPts val="3330"/>
              </a:lnSpc>
              <a:spcBef>
                <a:spcPct val="0"/>
              </a:spcBef>
            </a:pPr>
            <a:r>
              <a:rPr lang="en-US" sz="3000" dirty="0">
                <a:solidFill>
                  <a:srgbClr val="060506"/>
                </a:solidFill>
                <a:latin typeface="Poppins"/>
              </a:rPr>
              <a:t>Gold Star Wives of America, Inc.</a:t>
            </a:r>
          </a:p>
        </p:txBody>
      </p:sp>
      <p:sp>
        <p:nvSpPr>
          <p:cNvPr id="12" name="TextBox 12"/>
          <p:cNvSpPr txBox="1"/>
          <p:nvPr/>
        </p:nvSpPr>
        <p:spPr>
          <a:xfrm>
            <a:off x="1028700" y="9383290"/>
            <a:ext cx="1872657" cy="308610"/>
          </a:xfrm>
          <a:prstGeom prst="rect">
            <a:avLst/>
          </a:prstGeom>
        </p:spPr>
        <p:txBody>
          <a:bodyPr lIns="0" tIns="0" rIns="0" bIns="0" rtlCol="0" anchor="t">
            <a:spAutoFit/>
          </a:bodyPr>
          <a:lstStyle/>
          <a:p>
            <a:pPr>
              <a:lnSpc>
                <a:spcPts val="2220"/>
              </a:lnSpc>
              <a:spcBef>
                <a:spcPct val="0"/>
              </a:spcBef>
            </a:pPr>
            <a:r>
              <a:rPr lang="en-US" sz="2000">
                <a:solidFill>
                  <a:srgbClr val="060506"/>
                </a:solidFill>
                <a:latin typeface="Poppins"/>
              </a:rPr>
              <a:t>2022</a:t>
            </a:r>
          </a:p>
        </p:txBody>
      </p:sp>
      <p:pic>
        <p:nvPicPr>
          <p:cNvPr id="13" name="Picture 13"/>
          <p:cNvPicPr>
            <a:picLocks noChangeAspect="1"/>
          </p:cNvPicPr>
          <p:nvPr/>
        </p:nvPicPr>
        <p:blipFill>
          <a:blip r:embed="rId3"/>
          <a:srcRect/>
          <a:stretch>
            <a:fillRect/>
          </a:stretch>
        </p:blipFill>
        <p:spPr>
          <a:xfrm>
            <a:off x="14642219" y="9195243"/>
            <a:ext cx="3320503" cy="99331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1C37E"/>
        </a:solidFill>
        <a:effectLst/>
      </p:bgPr>
    </p:bg>
    <p:spTree>
      <p:nvGrpSpPr>
        <p:cNvPr id="1" name=""/>
        <p:cNvGrpSpPr/>
        <p:nvPr/>
      </p:nvGrpSpPr>
      <p:grpSpPr>
        <a:xfrm>
          <a:off x="0" y="0"/>
          <a:ext cx="0" cy="0"/>
          <a:chOff x="0" y="0"/>
          <a:chExt cx="0" cy="0"/>
        </a:xfrm>
      </p:grpSpPr>
      <p:sp>
        <p:nvSpPr>
          <p:cNvPr id="2" name="TextBox 2"/>
          <p:cNvSpPr txBox="1"/>
          <p:nvPr/>
        </p:nvSpPr>
        <p:spPr>
          <a:xfrm>
            <a:off x="1049742" y="1171575"/>
            <a:ext cx="16188516" cy="1069978"/>
          </a:xfrm>
          <a:prstGeom prst="rect">
            <a:avLst/>
          </a:prstGeom>
        </p:spPr>
        <p:txBody>
          <a:bodyPr lIns="0" tIns="0" rIns="0" bIns="0" rtlCol="0" anchor="t">
            <a:spAutoFit/>
          </a:bodyPr>
          <a:lstStyle/>
          <a:p>
            <a:pPr algn="ctr">
              <a:lnSpc>
                <a:spcPts val="8000"/>
              </a:lnSpc>
            </a:pPr>
            <a:r>
              <a:rPr lang="en-US" sz="8000">
                <a:solidFill>
                  <a:srgbClr val="060506"/>
                </a:solidFill>
                <a:latin typeface="Monterchi Serif"/>
              </a:rPr>
              <a:t>LEGISLATIVE PRIORITIES</a:t>
            </a:r>
          </a:p>
        </p:txBody>
      </p:sp>
      <p:sp>
        <p:nvSpPr>
          <p:cNvPr id="3" name="AutoShape 3"/>
          <p:cNvSpPr/>
          <p:nvPr/>
        </p:nvSpPr>
        <p:spPr>
          <a:xfrm flipV="1">
            <a:off x="0" y="2203535"/>
            <a:ext cx="18288000" cy="37380"/>
          </a:xfrm>
          <a:prstGeom prst="line">
            <a:avLst/>
          </a:prstGeom>
          <a:ln w="28575" cap="flat">
            <a:solidFill>
              <a:srgbClr val="FCF1E9"/>
            </a:solidFill>
            <a:prstDash val="solid"/>
            <a:headEnd type="none" w="sm" len="sm"/>
            <a:tailEnd type="none" w="sm" len="sm"/>
          </a:ln>
        </p:spPr>
      </p:sp>
      <p:sp>
        <p:nvSpPr>
          <p:cNvPr id="4" name="AutoShape 4"/>
          <p:cNvSpPr/>
          <p:nvPr/>
        </p:nvSpPr>
        <p:spPr>
          <a:xfrm flipV="1">
            <a:off x="0" y="742998"/>
            <a:ext cx="18288000" cy="1"/>
          </a:xfrm>
          <a:prstGeom prst="line">
            <a:avLst/>
          </a:prstGeom>
          <a:ln w="28575" cap="flat">
            <a:solidFill>
              <a:srgbClr val="FCF1E9"/>
            </a:solidFill>
            <a:prstDash val="solid"/>
            <a:headEnd type="none" w="sm" len="sm"/>
            <a:tailEnd type="none" w="sm" len="sm"/>
          </a:ln>
        </p:spPr>
      </p:sp>
      <p:sp>
        <p:nvSpPr>
          <p:cNvPr id="5" name="AutoShape 5"/>
          <p:cNvSpPr/>
          <p:nvPr/>
        </p:nvSpPr>
        <p:spPr>
          <a:xfrm flipV="1">
            <a:off x="0" y="9115424"/>
            <a:ext cx="18288000" cy="1880"/>
          </a:xfrm>
          <a:prstGeom prst="line">
            <a:avLst/>
          </a:prstGeom>
          <a:ln w="28575" cap="flat">
            <a:solidFill>
              <a:srgbClr val="FCF1E9"/>
            </a:solidFill>
            <a:prstDash val="solid"/>
            <a:headEnd type="none" w="sm" len="sm"/>
            <a:tailEnd type="none" w="sm" len="sm"/>
          </a:ln>
        </p:spPr>
      </p:sp>
      <p:sp>
        <p:nvSpPr>
          <p:cNvPr id="6" name="TextBox 6"/>
          <p:cNvSpPr txBox="1"/>
          <p:nvPr/>
        </p:nvSpPr>
        <p:spPr>
          <a:xfrm>
            <a:off x="1028700" y="9383290"/>
            <a:ext cx="1872657" cy="308610"/>
          </a:xfrm>
          <a:prstGeom prst="rect">
            <a:avLst/>
          </a:prstGeom>
        </p:spPr>
        <p:txBody>
          <a:bodyPr lIns="0" tIns="0" rIns="0" bIns="0" rtlCol="0" anchor="t">
            <a:spAutoFit/>
          </a:bodyPr>
          <a:lstStyle/>
          <a:p>
            <a:pPr>
              <a:lnSpc>
                <a:spcPts val="2220"/>
              </a:lnSpc>
              <a:spcBef>
                <a:spcPct val="0"/>
              </a:spcBef>
            </a:pPr>
            <a:r>
              <a:rPr lang="en-US" sz="2000">
                <a:solidFill>
                  <a:srgbClr val="060506"/>
                </a:solidFill>
                <a:latin typeface="Poppins"/>
              </a:rPr>
              <a:t>2022</a:t>
            </a:r>
          </a:p>
        </p:txBody>
      </p:sp>
      <p:sp>
        <p:nvSpPr>
          <p:cNvPr id="7" name="TextBox 7"/>
          <p:cNvSpPr txBox="1"/>
          <p:nvPr/>
        </p:nvSpPr>
        <p:spPr>
          <a:xfrm>
            <a:off x="1028700" y="2240917"/>
            <a:ext cx="15690135" cy="734061"/>
          </a:xfrm>
          <a:prstGeom prst="rect">
            <a:avLst/>
          </a:prstGeom>
        </p:spPr>
        <p:txBody>
          <a:bodyPr lIns="0" tIns="0" rIns="0" bIns="0" rtlCol="0" anchor="t">
            <a:spAutoFit/>
          </a:bodyPr>
          <a:lstStyle/>
          <a:p>
            <a:pPr algn="ctr">
              <a:lnSpc>
                <a:spcPts val="5739"/>
              </a:lnSpc>
              <a:spcBef>
                <a:spcPct val="0"/>
              </a:spcBef>
            </a:pPr>
            <a:r>
              <a:rPr lang="en-US" sz="4099">
                <a:solidFill>
                  <a:srgbClr val="060506"/>
                </a:solidFill>
                <a:latin typeface="Poppins"/>
              </a:rPr>
              <a:t>DIC Increase</a:t>
            </a:r>
          </a:p>
        </p:txBody>
      </p:sp>
      <p:pic>
        <p:nvPicPr>
          <p:cNvPr id="8" name="Picture 8"/>
          <p:cNvPicPr>
            <a:picLocks noChangeAspect="1"/>
          </p:cNvPicPr>
          <p:nvPr/>
        </p:nvPicPr>
        <p:blipFill>
          <a:blip r:embed="rId2"/>
          <a:srcRect/>
          <a:stretch>
            <a:fillRect/>
          </a:stretch>
        </p:blipFill>
        <p:spPr>
          <a:xfrm>
            <a:off x="14816127" y="9258300"/>
            <a:ext cx="3320503" cy="993313"/>
          </a:xfrm>
          <a:prstGeom prst="rect">
            <a:avLst/>
          </a:prstGeom>
        </p:spPr>
      </p:pic>
      <p:sp>
        <p:nvSpPr>
          <p:cNvPr id="9" name="TextBox 9"/>
          <p:cNvSpPr txBox="1"/>
          <p:nvPr/>
        </p:nvSpPr>
        <p:spPr>
          <a:xfrm>
            <a:off x="1548122" y="3283141"/>
            <a:ext cx="15690135" cy="2059940"/>
          </a:xfrm>
          <a:prstGeom prst="rect">
            <a:avLst/>
          </a:prstGeom>
        </p:spPr>
        <p:txBody>
          <a:bodyPr lIns="0" tIns="0" rIns="0" bIns="0" rtlCol="0" anchor="t">
            <a:spAutoFit/>
          </a:bodyPr>
          <a:lstStyle/>
          <a:p>
            <a:pPr algn="ctr">
              <a:lnSpc>
                <a:spcPts val="4059"/>
              </a:lnSpc>
            </a:pPr>
            <a:r>
              <a:rPr lang="en-US" sz="2899" dirty="0">
                <a:solidFill>
                  <a:srgbClr val="060506"/>
                </a:solidFill>
                <a:latin typeface="Poppins"/>
              </a:rPr>
              <a:t>Department of Veterans Affairs (VA) provides Dependency and Indemnity Compensation (DIC) to the surviving spouse, child, or parent of a service member who died in the line of duty, or the survivor of a Veteran who died from a service-related injury or illness. This benefit is tax-free.</a:t>
            </a:r>
          </a:p>
        </p:txBody>
      </p:sp>
      <p:sp>
        <p:nvSpPr>
          <p:cNvPr id="10" name="TextBox 10"/>
          <p:cNvSpPr txBox="1"/>
          <p:nvPr/>
        </p:nvSpPr>
        <p:spPr>
          <a:xfrm>
            <a:off x="1049742" y="5609781"/>
            <a:ext cx="15690135" cy="734061"/>
          </a:xfrm>
          <a:prstGeom prst="rect">
            <a:avLst/>
          </a:prstGeom>
        </p:spPr>
        <p:txBody>
          <a:bodyPr lIns="0" tIns="0" rIns="0" bIns="0" rtlCol="0" anchor="t">
            <a:spAutoFit/>
          </a:bodyPr>
          <a:lstStyle/>
          <a:p>
            <a:pPr algn="ctr">
              <a:lnSpc>
                <a:spcPts val="5739"/>
              </a:lnSpc>
              <a:spcBef>
                <a:spcPct val="0"/>
              </a:spcBef>
            </a:pPr>
            <a:r>
              <a:rPr lang="en-US" sz="4099">
                <a:solidFill>
                  <a:srgbClr val="060506"/>
                </a:solidFill>
                <a:latin typeface="Poppins"/>
              </a:rPr>
              <a:t>Remarriage </a:t>
            </a:r>
          </a:p>
        </p:txBody>
      </p:sp>
      <p:sp>
        <p:nvSpPr>
          <p:cNvPr id="11" name="TextBox 11"/>
          <p:cNvSpPr txBox="1"/>
          <p:nvPr/>
        </p:nvSpPr>
        <p:spPr>
          <a:xfrm>
            <a:off x="1049742" y="6650324"/>
            <a:ext cx="15690135" cy="2059940"/>
          </a:xfrm>
          <a:prstGeom prst="rect">
            <a:avLst/>
          </a:prstGeom>
        </p:spPr>
        <p:txBody>
          <a:bodyPr lIns="0" tIns="0" rIns="0" bIns="0" rtlCol="0" anchor="t">
            <a:spAutoFit/>
          </a:bodyPr>
          <a:lstStyle/>
          <a:p>
            <a:pPr algn="ctr">
              <a:lnSpc>
                <a:spcPts val="4059"/>
              </a:lnSpc>
            </a:pPr>
            <a:r>
              <a:rPr lang="en-US" sz="2899" dirty="0">
                <a:solidFill>
                  <a:srgbClr val="060506"/>
                </a:solidFill>
                <a:latin typeface="Poppins"/>
              </a:rPr>
              <a:t>Surviving spouses of service members and veterans deserve to maintain their benefits should they remarry. Many other groups of survivors are allowed to move on with their lives without having to worry about losing their financial safety net. Military surviving spouses deserve the same respect.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4C57F"/>
        </a:solidFill>
        <a:effectLst/>
      </p:bgPr>
    </p:bg>
    <p:spTree>
      <p:nvGrpSpPr>
        <p:cNvPr id="1" name=""/>
        <p:cNvGrpSpPr/>
        <p:nvPr/>
      </p:nvGrpSpPr>
      <p:grpSpPr>
        <a:xfrm>
          <a:off x="0" y="0"/>
          <a:ext cx="0" cy="0"/>
          <a:chOff x="0" y="0"/>
          <a:chExt cx="0" cy="0"/>
        </a:xfrm>
      </p:grpSpPr>
      <p:sp>
        <p:nvSpPr>
          <p:cNvPr id="2" name="TextBox 2"/>
          <p:cNvSpPr txBox="1"/>
          <p:nvPr/>
        </p:nvSpPr>
        <p:spPr>
          <a:xfrm>
            <a:off x="1049742" y="1171575"/>
            <a:ext cx="16188516" cy="1069978"/>
          </a:xfrm>
          <a:prstGeom prst="rect">
            <a:avLst/>
          </a:prstGeom>
        </p:spPr>
        <p:txBody>
          <a:bodyPr lIns="0" tIns="0" rIns="0" bIns="0" rtlCol="0" anchor="t">
            <a:spAutoFit/>
          </a:bodyPr>
          <a:lstStyle/>
          <a:p>
            <a:pPr algn="ctr">
              <a:lnSpc>
                <a:spcPts val="8000"/>
              </a:lnSpc>
            </a:pPr>
            <a:r>
              <a:rPr lang="en-US" sz="8000">
                <a:solidFill>
                  <a:srgbClr val="060506"/>
                </a:solidFill>
                <a:latin typeface="Monterchi Serif"/>
              </a:rPr>
              <a:t>LEGISLATIVE PRIORITIES</a:t>
            </a:r>
          </a:p>
        </p:txBody>
      </p:sp>
      <p:sp>
        <p:nvSpPr>
          <p:cNvPr id="3" name="AutoShape 3"/>
          <p:cNvSpPr/>
          <p:nvPr/>
        </p:nvSpPr>
        <p:spPr>
          <a:xfrm>
            <a:off x="0" y="2143594"/>
            <a:ext cx="18288000" cy="87269"/>
          </a:xfrm>
          <a:prstGeom prst="line">
            <a:avLst/>
          </a:prstGeom>
          <a:ln w="28575" cap="flat">
            <a:solidFill>
              <a:srgbClr val="FCF1E9"/>
            </a:solidFill>
            <a:prstDash val="solid"/>
            <a:headEnd type="none" w="sm" len="sm"/>
            <a:tailEnd type="none" w="sm" len="sm"/>
          </a:ln>
        </p:spPr>
      </p:sp>
      <p:sp>
        <p:nvSpPr>
          <p:cNvPr id="4" name="AutoShape 4"/>
          <p:cNvSpPr/>
          <p:nvPr/>
        </p:nvSpPr>
        <p:spPr>
          <a:xfrm>
            <a:off x="0" y="723899"/>
            <a:ext cx="18288000" cy="97981"/>
          </a:xfrm>
          <a:prstGeom prst="line">
            <a:avLst/>
          </a:prstGeom>
          <a:ln w="28575" cap="flat">
            <a:solidFill>
              <a:srgbClr val="FCF1E9"/>
            </a:solidFill>
            <a:prstDash val="solid"/>
            <a:headEnd type="none" w="sm" len="sm"/>
            <a:tailEnd type="none" w="sm" len="sm"/>
          </a:ln>
        </p:spPr>
      </p:sp>
      <p:sp>
        <p:nvSpPr>
          <p:cNvPr id="5" name="AutoShape 5"/>
          <p:cNvSpPr/>
          <p:nvPr/>
        </p:nvSpPr>
        <p:spPr>
          <a:xfrm>
            <a:off x="-16460" y="9115425"/>
            <a:ext cx="18288000" cy="14911"/>
          </a:xfrm>
          <a:prstGeom prst="line">
            <a:avLst/>
          </a:prstGeom>
          <a:ln w="28575" cap="flat">
            <a:solidFill>
              <a:srgbClr val="FCF1E9"/>
            </a:solidFill>
            <a:prstDash val="solid"/>
            <a:headEnd type="none" w="sm" len="sm"/>
            <a:tailEnd type="none" w="sm" len="sm"/>
          </a:ln>
        </p:spPr>
      </p:sp>
      <p:pic>
        <p:nvPicPr>
          <p:cNvPr id="6" name="Picture 6"/>
          <p:cNvPicPr>
            <a:picLocks noChangeAspect="1"/>
          </p:cNvPicPr>
          <p:nvPr/>
        </p:nvPicPr>
        <p:blipFill>
          <a:blip r:embed="rId2"/>
          <a:srcRect/>
          <a:stretch>
            <a:fillRect/>
          </a:stretch>
        </p:blipFill>
        <p:spPr>
          <a:xfrm>
            <a:off x="14816127" y="9258300"/>
            <a:ext cx="3320503" cy="993313"/>
          </a:xfrm>
          <a:prstGeom prst="rect">
            <a:avLst/>
          </a:prstGeom>
        </p:spPr>
      </p:pic>
      <p:grpSp>
        <p:nvGrpSpPr>
          <p:cNvPr id="7" name="Group 7"/>
          <p:cNvGrpSpPr/>
          <p:nvPr/>
        </p:nvGrpSpPr>
        <p:grpSpPr>
          <a:xfrm>
            <a:off x="1028700" y="6337189"/>
            <a:ext cx="7974341" cy="2553077"/>
            <a:chOff x="0" y="0"/>
            <a:chExt cx="4651575" cy="1489256"/>
          </a:xfrm>
        </p:grpSpPr>
        <p:sp>
          <p:nvSpPr>
            <p:cNvPr id="8" name="Freeform 8"/>
            <p:cNvSpPr/>
            <p:nvPr/>
          </p:nvSpPr>
          <p:spPr>
            <a:xfrm>
              <a:off x="0" y="0"/>
              <a:ext cx="4651575" cy="1489256"/>
            </a:xfrm>
            <a:custGeom>
              <a:avLst/>
              <a:gdLst/>
              <a:ahLst/>
              <a:cxnLst/>
              <a:rect l="l" t="t" r="r" b="b"/>
              <a:pathLst>
                <a:path w="4651575" h="1489256">
                  <a:moveTo>
                    <a:pt x="0" y="0"/>
                  </a:moveTo>
                  <a:lnTo>
                    <a:pt x="0" y="1489256"/>
                  </a:lnTo>
                  <a:lnTo>
                    <a:pt x="4651575" y="1489256"/>
                  </a:lnTo>
                  <a:lnTo>
                    <a:pt x="4651575" y="0"/>
                  </a:lnTo>
                  <a:lnTo>
                    <a:pt x="0" y="0"/>
                  </a:lnTo>
                  <a:close/>
                  <a:moveTo>
                    <a:pt x="4590615" y="1428295"/>
                  </a:moveTo>
                  <a:lnTo>
                    <a:pt x="59690" y="1428295"/>
                  </a:lnTo>
                  <a:lnTo>
                    <a:pt x="59690" y="59690"/>
                  </a:lnTo>
                  <a:lnTo>
                    <a:pt x="4590616" y="59690"/>
                  </a:lnTo>
                  <a:lnTo>
                    <a:pt x="4590616" y="1428295"/>
                  </a:lnTo>
                  <a:close/>
                </a:path>
              </a:pathLst>
            </a:custGeom>
            <a:solidFill>
              <a:srgbClr val="F4F6FC"/>
            </a:solidFill>
          </p:spPr>
        </p:sp>
      </p:grpSp>
      <p:sp>
        <p:nvSpPr>
          <p:cNvPr id="9" name="TextBox 9"/>
          <p:cNvSpPr txBox="1"/>
          <p:nvPr/>
        </p:nvSpPr>
        <p:spPr>
          <a:xfrm>
            <a:off x="1028700" y="9383290"/>
            <a:ext cx="1872657" cy="308610"/>
          </a:xfrm>
          <a:prstGeom prst="rect">
            <a:avLst/>
          </a:prstGeom>
        </p:spPr>
        <p:txBody>
          <a:bodyPr lIns="0" tIns="0" rIns="0" bIns="0" rtlCol="0" anchor="t">
            <a:spAutoFit/>
          </a:bodyPr>
          <a:lstStyle/>
          <a:p>
            <a:pPr>
              <a:lnSpc>
                <a:spcPts val="2220"/>
              </a:lnSpc>
              <a:spcBef>
                <a:spcPct val="0"/>
              </a:spcBef>
            </a:pPr>
            <a:r>
              <a:rPr lang="en-US" sz="2000">
                <a:solidFill>
                  <a:srgbClr val="060506"/>
                </a:solidFill>
                <a:latin typeface="Poppins"/>
              </a:rPr>
              <a:t>2022</a:t>
            </a:r>
          </a:p>
        </p:txBody>
      </p:sp>
      <p:sp>
        <p:nvSpPr>
          <p:cNvPr id="10" name="TextBox 10"/>
          <p:cNvSpPr txBox="1"/>
          <p:nvPr/>
        </p:nvSpPr>
        <p:spPr>
          <a:xfrm>
            <a:off x="1391306" y="2384428"/>
            <a:ext cx="15690135" cy="701041"/>
          </a:xfrm>
          <a:prstGeom prst="rect">
            <a:avLst/>
          </a:prstGeom>
        </p:spPr>
        <p:txBody>
          <a:bodyPr lIns="0" tIns="0" rIns="0" bIns="0" rtlCol="0" anchor="t">
            <a:spAutoFit/>
          </a:bodyPr>
          <a:lstStyle/>
          <a:p>
            <a:pPr algn="ctr">
              <a:lnSpc>
                <a:spcPts val="5459"/>
              </a:lnSpc>
            </a:pPr>
            <a:r>
              <a:rPr lang="en-US" sz="3899">
                <a:solidFill>
                  <a:srgbClr val="060506"/>
                </a:solidFill>
                <a:latin typeface="Poppins Italics"/>
              </a:rPr>
              <a:t>Caring for Survivors Act of 2021</a:t>
            </a:r>
          </a:p>
        </p:txBody>
      </p:sp>
      <p:sp>
        <p:nvSpPr>
          <p:cNvPr id="11" name="TextBox 11"/>
          <p:cNvSpPr txBox="1"/>
          <p:nvPr/>
        </p:nvSpPr>
        <p:spPr>
          <a:xfrm>
            <a:off x="1157973" y="3018793"/>
            <a:ext cx="15690135" cy="1755775"/>
          </a:xfrm>
          <a:prstGeom prst="rect">
            <a:avLst/>
          </a:prstGeom>
        </p:spPr>
        <p:txBody>
          <a:bodyPr lIns="0" tIns="0" rIns="0" bIns="0" rtlCol="0" anchor="t">
            <a:spAutoFit/>
          </a:bodyPr>
          <a:lstStyle/>
          <a:p>
            <a:pPr algn="ctr">
              <a:lnSpc>
                <a:spcPts val="3499"/>
              </a:lnSpc>
            </a:pPr>
            <a:r>
              <a:rPr lang="en-US" sz="2499" dirty="0">
                <a:solidFill>
                  <a:srgbClr val="060506"/>
                </a:solidFill>
                <a:latin typeface="Poppins"/>
              </a:rPr>
              <a:t>This bill would do two things:</a:t>
            </a:r>
          </a:p>
          <a:p>
            <a:pPr marL="539749" lvl="1" indent="-269875" algn="ctr">
              <a:lnSpc>
                <a:spcPts val="3499"/>
              </a:lnSpc>
              <a:buFont typeface="Arial"/>
              <a:buChar char="•"/>
            </a:pPr>
            <a:r>
              <a:rPr lang="en-US" sz="2499" dirty="0">
                <a:solidFill>
                  <a:srgbClr val="060506"/>
                </a:solidFill>
                <a:latin typeface="Poppins"/>
              </a:rPr>
              <a:t>Increase the amount of Dependency and Indemnity Compensation for surviving spouses. The base rate will change from 42% of a 100% service-connected veteran's compensation to 55%. If the surviving spouse became one before 1993, they get the higher calculated benefit.</a:t>
            </a:r>
          </a:p>
        </p:txBody>
      </p:sp>
      <p:sp>
        <p:nvSpPr>
          <p:cNvPr id="12" name="TextBox 12"/>
          <p:cNvSpPr txBox="1"/>
          <p:nvPr/>
        </p:nvSpPr>
        <p:spPr>
          <a:xfrm>
            <a:off x="1391306" y="4841244"/>
            <a:ext cx="15690135" cy="1317625"/>
          </a:xfrm>
          <a:prstGeom prst="rect">
            <a:avLst/>
          </a:prstGeom>
        </p:spPr>
        <p:txBody>
          <a:bodyPr lIns="0" tIns="0" rIns="0" bIns="0" rtlCol="0" anchor="t">
            <a:spAutoFit/>
          </a:bodyPr>
          <a:lstStyle/>
          <a:p>
            <a:pPr algn="ctr">
              <a:lnSpc>
                <a:spcPts val="3499"/>
              </a:lnSpc>
            </a:pPr>
            <a:r>
              <a:rPr lang="en-US" sz="2499">
                <a:solidFill>
                  <a:srgbClr val="060506"/>
                </a:solidFill>
                <a:latin typeface="Poppins"/>
              </a:rPr>
              <a:t>2.  Modify the requirements for DIC for survivors of certain veterans rated totally disabled at time of death. If the rating is held for less than 10 years but more than 5 years, the surviving spouse would receive a prorated amount that correlates with years at that a totally disabled rating.</a:t>
            </a:r>
          </a:p>
        </p:txBody>
      </p:sp>
      <p:sp>
        <p:nvSpPr>
          <p:cNvPr id="13" name="TextBox 13"/>
          <p:cNvSpPr txBox="1"/>
          <p:nvPr/>
        </p:nvSpPr>
        <p:spPr>
          <a:xfrm>
            <a:off x="1028700" y="6473194"/>
            <a:ext cx="7974341" cy="2221698"/>
          </a:xfrm>
          <a:prstGeom prst="rect">
            <a:avLst/>
          </a:prstGeom>
        </p:spPr>
        <p:txBody>
          <a:bodyPr lIns="0" tIns="0" rIns="0" bIns="0" rtlCol="0" anchor="t">
            <a:spAutoFit/>
          </a:bodyPr>
          <a:lstStyle/>
          <a:p>
            <a:pPr algn="ctr">
              <a:lnSpc>
                <a:spcPts val="3499"/>
              </a:lnSpc>
            </a:pPr>
            <a:r>
              <a:rPr lang="en-US" sz="2499" dirty="0">
                <a:solidFill>
                  <a:srgbClr val="060506"/>
                </a:solidFill>
                <a:latin typeface="Poppins"/>
              </a:rPr>
              <a:t>This bill was introduced in the House as </a:t>
            </a:r>
            <a:r>
              <a:rPr lang="en-US" sz="2499" u="sng" dirty="0">
                <a:solidFill>
                  <a:srgbClr val="060506"/>
                </a:solidFill>
                <a:latin typeface="Poppins"/>
                <a:hlinkClick r:id="rId3"/>
              </a:rPr>
              <a:t>HR 3402</a:t>
            </a:r>
            <a:endParaRPr lang="en-US" sz="2499" u="sng" dirty="0">
              <a:solidFill>
                <a:srgbClr val="060506"/>
              </a:solidFill>
              <a:latin typeface="Poppins"/>
            </a:endParaRPr>
          </a:p>
          <a:p>
            <a:pPr algn="ctr">
              <a:lnSpc>
                <a:spcPts val="3499"/>
              </a:lnSpc>
            </a:pPr>
            <a:r>
              <a:rPr lang="en-US" sz="2499" dirty="0">
                <a:solidFill>
                  <a:srgbClr val="060506"/>
                </a:solidFill>
                <a:latin typeface="Poppins"/>
              </a:rPr>
              <a:t>Originally sponsored by Rep. Johana Hayes, CT</a:t>
            </a:r>
          </a:p>
          <a:p>
            <a:pPr algn="ctr">
              <a:lnSpc>
                <a:spcPts val="3499"/>
              </a:lnSpc>
            </a:pPr>
            <a:r>
              <a:rPr lang="en-US" sz="2499" dirty="0">
                <a:solidFill>
                  <a:srgbClr val="060506"/>
                </a:solidFill>
                <a:latin typeface="Poppins"/>
              </a:rPr>
              <a:t>Rep. Lois Frankel, FL</a:t>
            </a:r>
          </a:p>
          <a:p>
            <a:pPr algn="ctr">
              <a:lnSpc>
                <a:spcPts val="3499"/>
              </a:lnSpc>
            </a:pPr>
            <a:r>
              <a:rPr lang="en-US" sz="2499" dirty="0">
                <a:solidFill>
                  <a:srgbClr val="060506"/>
                </a:solidFill>
                <a:latin typeface="Poppins"/>
              </a:rPr>
              <a:t>Rep. Raul Grijalva, AZ</a:t>
            </a:r>
          </a:p>
          <a:p>
            <a:pPr algn="ctr">
              <a:lnSpc>
                <a:spcPts val="3499"/>
              </a:lnSpc>
            </a:pPr>
            <a:r>
              <a:rPr lang="en-US" sz="2499" dirty="0">
                <a:solidFill>
                  <a:srgbClr val="060506"/>
                </a:solidFill>
                <a:latin typeface="Poppins"/>
              </a:rPr>
              <a:t>Currently has 70 cosponsors</a:t>
            </a:r>
          </a:p>
        </p:txBody>
      </p:sp>
      <p:sp>
        <p:nvSpPr>
          <p:cNvPr id="14" name="TextBox 14"/>
          <p:cNvSpPr txBox="1"/>
          <p:nvPr/>
        </p:nvSpPr>
        <p:spPr>
          <a:xfrm>
            <a:off x="9581087" y="6657532"/>
            <a:ext cx="7974341" cy="1755775"/>
          </a:xfrm>
          <a:prstGeom prst="rect">
            <a:avLst/>
          </a:prstGeom>
        </p:spPr>
        <p:txBody>
          <a:bodyPr lIns="0" tIns="0" rIns="0" bIns="0" rtlCol="0" anchor="t">
            <a:spAutoFit/>
          </a:bodyPr>
          <a:lstStyle/>
          <a:p>
            <a:pPr algn="ctr">
              <a:lnSpc>
                <a:spcPts val="3499"/>
              </a:lnSpc>
            </a:pPr>
            <a:r>
              <a:rPr lang="en-US" sz="2499" dirty="0">
                <a:solidFill>
                  <a:srgbClr val="060506"/>
                </a:solidFill>
                <a:latin typeface="Poppins"/>
              </a:rPr>
              <a:t>This bill was introduced in the Senate at </a:t>
            </a:r>
            <a:r>
              <a:rPr lang="en-US" sz="2499" u="sng" dirty="0">
                <a:solidFill>
                  <a:srgbClr val="060506"/>
                </a:solidFill>
                <a:latin typeface="Poppins"/>
                <a:hlinkClick r:id="rId4"/>
              </a:rPr>
              <a:t>S. 976</a:t>
            </a:r>
            <a:endParaRPr lang="en-US" sz="2499" u="sng" dirty="0">
              <a:solidFill>
                <a:srgbClr val="060506"/>
              </a:solidFill>
              <a:latin typeface="Poppins"/>
            </a:endParaRPr>
          </a:p>
          <a:p>
            <a:pPr algn="ctr">
              <a:lnSpc>
                <a:spcPts val="3499"/>
              </a:lnSpc>
            </a:pPr>
            <a:r>
              <a:rPr lang="en-US" sz="2499" dirty="0">
                <a:solidFill>
                  <a:srgbClr val="060506"/>
                </a:solidFill>
                <a:latin typeface="Poppins"/>
              </a:rPr>
              <a:t>Originally sponsored by Sen. Jon Tester, MT</a:t>
            </a:r>
          </a:p>
          <a:p>
            <a:pPr algn="ctr">
              <a:lnSpc>
                <a:spcPts val="3499"/>
              </a:lnSpc>
            </a:pPr>
            <a:r>
              <a:rPr lang="en-US" sz="2499" dirty="0">
                <a:solidFill>
                  <a:srgbClr val="060506"/>
                </a:solidFill>
                <a:latin typeface="Poppins"/>
              </a:rPr>
              <a:t>Sen. John </a:t>
            </a:r>
            <a:r>
              <a:rPr lang="en-US" sz="2499" dirty="0" err="1">
                <a:solidFill>
                  <a:srgbClr val="060506"/>
                </a:solidFill>
                <a:latin typeface="Poppins"/>
              </a:rPr>
              <a:t>Boozman</a:t>
            </a:r>
            <a:r>
              <a:rPr lang="en-US" sz="2499" dirty="0">
                <a:solidFill>
                  <a:srgbClr val="060506"/>
                </a:solidFill>
                <a:latin typeface="Poppins"/>
              </a:rPr>
              <a:t>, AR</a:t>
            </a:r>
          </a:p>
          <a:p>
            <a:pPr algn="ctr">
              <a:lnSpc>
                <a:spcPts val="3499"/>
              </a:lnSpc>
            </a:pPr>
            <a:r>
              <a:rPr lang="en-US" sz="2499" dirty="0">
                <a:solidFill>
                  <a:srgbClr val="060506"/>
                </a:solidFill>
                <a:latin typeface="Poppins"/>
              </a:rPr>
              <a:t>Currently has 14 cosponsors</a:t>
            </a:r>
          </a:p>
        </p:txBody>
      </p:sp>
      <p:grpSp>
        <p:nvGrpSpPr>
          <p:cNvPr id="15" name="Group 15"/>
          <p:cNvGrpSpPr/>
          <p:nvPr/>
        </p:nvGrpSpPr>
        <p:grpSpPr>
          <a:xfrm>
            <a:off x="9581087" y="6326955"/>
            <a:ext cx="7974341" cy="2553077"/>
            <a:chOff x="0" y="0"/>
            <a:chExt cx="4651575" cy="1489256"/>
          </a:xfrm>
        </p:grpSpPr>
        <p:sp>
          <p:nvSpPr>
            <p:cNvPr id="16" name="Freeform 16"/>
            <p:cNvSpPr/>
            <p:nvPr/>
          </p:nvSpPr>
          <p:spPr>
            <a:xfrm>
              <a:off x="0" y="0"/>
              <a:ext cx="4651575" cy="1489256"/>
            </a:xfrm>
            <a:custGeom>
              <a:avLst/>
              <a:gdLst/>
              <a:ahLst/>
              <a:cxnLst/>
              <a:rect l="l" t="t" r="r" b="b"/>
              <a:pathLst>
                <a:path w="4651575" h="1489256">
                  <a:moveTo>
                    <a:pt x="0" y="0"/>
                  </a:moveTo>
                  <a:lnTo>
                    <a:pt x="0" y="1489256"/>
                  </a:lnTo>
                  <a:lnTo>
                    <a:pt x="4651575" y="1489256"/>
                  </a:lnTo>
                  <a:lnTo>
                    <a:pt x="4651575" y="0"/>
                  </a:lnTo>
                  <a:lnTo>
                    <a:pt x="0" y="0"/>
                  </a:lnTo>
                  <a:close/>
                  <a:moveTo>
                    <a:pt x="4590615" y="1428295"/>
                  </a:moveTo>
                  <a:lnTo>
                    <a:pt x="59690" y="1428295"/>
                  </a:lnTo>
                  <a:lnTo>
                    <a:pt x="59690" y="59690"/>
                  </a:lnTo>
                  <a:lnTo>
                    <a:pt x="4590616" y="59690"/>
                  </a:lnTo>
                  <a:lnTo>
                    <a:pt x="4590616" y="1428295"/>
                  </a:lnTo>
                  <a:close/>
                </a:path>
              </a:pathLst>
            </a:custGeom>
            <a:solidFill>
              <a:srgbClr val="F4F6FC"/>
            </a:solidFill>
          </p:spPr>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1C37E"/>
        </a:solidFill>
        <a:effectLst/>
      </p:bgPr>
    </p:bg>
    <p:spTree>
      <p:nvGrpSpPr>
        <p:cNvPr id="1" name=""/>
        <p:cNvGrpSpPr/>
        <p:nvPr/>
      </p:nvGrpSpPr>
      <p:grpSpPr>
        <a:xfrm>
          <a:off x="0" y="0"/>
          <a:ext cx="0" cy="0"/>
          <a:chOff x="0" y="0"/>
          <a:chExt cx="0" cy="0"/>
        </a:xfrm>
      </p:grpSpPr>
      <p:sp>
        <p:nvSpPr>
          <p:cNvPr id="2" name="TextBox 2"/>
          <p:cNvSpPr txBox="1"/>
          <p:nvPr/>
        </p:nvSpPr>
        <p:spPr>
          <a:xfrm>
            <a:off x="1049742" y="1171575"/>
            <a:ext cx="16188516" cy="1069978"/>
          </a:xfrm>
          <a:prstGeom prst="rect">
            <a:avLst/>
          </a:prstGeom>
        </p:spPr>
        <p:txBody>
          <a:bodyPr lIns="0" tIns="0" rIns="0" bIns="0" rtlCol="0" anchor="t">
            <a:spAutoFit/>
          </a:bodyPr>
          <a:lstStyle/>
          <a:p>
            <a:pPr algn="ctr">
              <a:lnSpc>
                <a:spcPts val="8000"/>
              </a:lnSpc>
            </a:pPr>
            <a:r>
              <a:rPr lang="en-US" sz="8000">
                <a:solidFill>
                  <a:srgbClr val="060506"/>
                </a:solidFill>
                <a:latin typeface="Monterchi Serif"/>
              </a:rPr>
              <a:t>LEGISLATIVE PRIORITIES</a:t>
            </a:r>
          </a:p>
        </p:txBody>
      </p:sp>
      <p:sp>
        <p:nvSpPr>
          <p:cNvPr id="3" name="AutoShape 3"/>
          <p:cNvSpPr/>
          <p:nvPr/>
        </p:nvSpPr>
        <p:spPr>
          <a:xfrm>
            <a:off x="0" y="2094084"/>
            <a:ext cx="18288000" cy="81493"/>
          </a:xfrm>
          <a:prstGeom prst="line">
            <a:avLst/>
          </a:prstGeom>
          <a:ln w="28575" cap="flat">
            <a:solidFill>
              <a:srgbClr val="FCF1E9"/>
            </a:solidFill>
            <a:prstDash val="solid"/>
            <a:headEnd type="none" w="sm" len="sm"/>
            <a:tailEnd type="none" w="sm" len="sm"/>
          </a:ln>
        </p:spPr>
      </p:sp>
      <p:sp>
        <p:nvSpPr>
          <p:cNvPr id="4" name="AutoShape 4"/>
          <p:cNvSpPr/>
          <p:nvPr/>
        </p:nvSpPr>
        <p:spPr>
          <a:xfrm>
            <a:off x="0" y="742998"/>
            <a:ext cx="18288000" cy="66459"/>
          </a:xfrm>
          <a:prstGeom prst="line">
            <a:avLst/>
          </a:prstGeom>
          <a:ln w="28575" cap="flat">
            <a:solidFill>
              <a:srgbClr val="FCF1E9"/>
            </a:solidFill>
            <a:prstDash val="solid"/>
            <a:headEnd type="none" w="sm" len="sm"/>
            <a:tailEnd type="none" w="sm" len="sm"/>
          </a:ln>
        </p:spPr>
      </p:sp>
      <p:sp>
        <p:nvSpPr>
          <p:cNvPr id="5" name="AutoShape 5"/>
          <p:cNvSpPr/>
          <p:nvPr/>
        </p:nvSpPr>
        <p:spPr>
          <a:xfrm flipV="1">
            <a:off x="0" y="9092945"/>
            <a:ext cx="18288000" cy="22479"/>
          </a:xfrm>
          <a:prstGeom prst="line">
            <a:avLst/>
          </a:prstGeom>
          <a:ln w="28575" cap="flat">
            <a:solidFill>
              <a:srgbClr val="FCF1E9"/>
            </a:solidFill>
            <a:prstDash val="solid"/>
            <a:headEnd type="none" w="sm" len="sm"/>
            <a:tailEnd type="none" w="sm" len="sm"/>
          </a:ln>
        </p:spPr>
      </p:sp>
      <p:sp>
        <p:nvSpPr>
          <p:cNvPr id="6" name="TextBox 6"/>
          <p:cNvSpPr txBox="1"/>
          <p:nvPr/>
        </p:nvSpPr>
        <p:spPr>
          <a:xfrm>
            <a:off x="1028700" y="9383290"/>
            <a:ext cx="1872657" cy="308610"/>
          </a:xfrm>
          <a:prstGeom prst="rect">
            <a:avLst/>
          </a:prstGeom>
        </p:spPr>
        <p:txBody>
          <a:bodyPr lIns="0" tIns="0" rIns="0" bIns="0" rtlCol="0" anchor="t">
            <a:spAutoFit/>
          </a:bodyPr>
          <a:lstStyle/>
          <a:p>
            <a:pPr>
              <a:lnSpc>
                <a:spcPts val="2220"/>
              </a:lnSpc>
              <a:spcBef>
                <a:spcPct val="0"/>
              </a:spcBef>
            </a:pPr>
            <a:r>
              <a:rPr lang="en-US" sz="2000">
                <a:solidFill>
                  <a:srgbClr val="060506"/>
                </a:solidFill>
                <a:latin typeface="Poppins"/>
              </a:rPr>
              <a:t>2022</a:t>
            </a:r>
          </a:p>
        </p:txBody>
      </p:sp>
      <p:pic>
        <p:nvPicPr>
          <p:cNvPr id="7" name="Picture 7"/>
          <p:cNvPicPr>
            <a:picLocks noChangeAspect="1"/>
          </p:cNvPicPr>
          <p:nvPr/>
        </p:nvPicPr>
        <p:blipFill>
          <a:blip r:embed="rId2"/>
          <a:srcRect/>
          <a:stretch>
            <a:fillRect/>
          </a:stretch>
        </p:blipFill>
        <p:spPr>
          <a:xfrm>
            <a:off x="14816127" y="9258300"/>
            <a:ext cx="3320503" cy="993313"/>
          </a:xfrm>
          <a:prstGeom prst="rect">
            <a:avLst/>
          </a:prstGeom>
        </p:spPr>
      </p:pic>
      <p:sp>
        <p:nvSpPr>
          <p:cNvPr id="8" name="TextBox 8"/>
          <p:cNvSpPr txBox="1"/>
          <p:nvPr/>
        </p:nvSpPr>
        <p:spPr>
          <a:xfrm>
            <a:off x="1391306" y="2384428"/>
            <a:ext cx="15690135" cy="701041"/>
          </a:xfrm>
          <a:prstGeom prst="rect">
            <a:avLst/>
          </a:prstGeom>
        </p:spPr>
        <p:txBody>
          <a:bodyPr lIns="0" tIns="0" rIns="0" bIns="0" rtlCol="0" anchor="t">
            <a:spAutoFit/>
          </a:bodyPr>
          <a:lstStyle/>
          <a:p>
            <a:pPr algn="ctr">
              <a:lnSpc>
                <a:spcPts val="5459"/>
              </a:lnSpc>
            </a:pPr>
            <a:r>
              <a:rPr lang="en-US" sz="3899">
                <a:solidFill>
                  <a:srgbClr val="060506"/>
                </a:solidFill>
                <a:latin typeface="Poppins"/>
              </a:rPr>
              <a:t>Love Lives on Act of 2022</a:t>
            </a:r>
          </a:p>
        </p:txBody>
      </p:sp>
      <p:sp>
        <p:nvSpPr>
          <p:cNvPr id="9" name="TextBox 9"/>
          <p:cNvSpPr txBox="1"/>
          <p:nvPr/>
        </p:nvSpPr>
        <p:spPr>
          <a:xfrm>
            <a:off x="1391306" y="2917825"/>
            <a:ext cx="15690135" cy="3508375"/>
          </a:xfrm>
          <a:prstGeom prst="rect">
            <a:avLst/>
          </a:prstGeom>
        </p:spPr>
        <p:txBody>
          <a:bodyPr lIns="0" tIns="0" rIns="0" bIns="0" rtlCol="0" anchor="t">
            <a:spAutoFit/>
          </a:bodyPr>
          <a:lstStyle/>
          <a:p>
            <a:pPr algn="ctr">
              <a:lnSpc>
                <a:spcPts val="3499"/>
              </a:lnSpc>
            </a:pPr>
            <a:endParaRPr dirty="0"/>
          </a:p>
          <a:p>
            <a:pPr marL="539749" lvl="1" indent="-269875">
              <a:lnSpc>
                <a:spcPts val="3499"/>
              </a:lnSpc>
              <a:buFont typeface="Arial"/>
              <a:buChar char="•"/>
            </a:pPr>
            <a:r>
              <a:rPr lang="en-US" sz="2499" dirty="0">
                <a:solidFill>
                  <a:srgbClr val="060506"/>
                </a:solidFill>
                <a:latin typeface="Poppins"/>
              </a:rPr>
              <a:t>This bill would allow surviving spouses of all ages to remarry without losing Dependency and Indemnity Compensation (DIC) or Survivor Benefit Plan (SBP) It would reestablish benefits for those who previously remarried. It would also provide commissary and exchange access to remarried surviving spouses. As well as allow surviving spouses whose subsequent marriage has ended to qualify as a dependent under Tricare. It would also preserve surviving spouse eligibility for the Fry Scholarship.</a:t>
            </a:r>
          </a:p>
          <a:p>
            <a:pPr algn="ctr">
              <a:lnSpc>
                <a:spcPts val="3499"/>
              </a:lnSpc>
            </a:pPr>
            <a:endParaRPr lang="en-US" sz="2499" dirty="0">
              <a:solidFill>
                <a:srgbClr val="060506"/>
              </a:solidFill>
              <a:latin typeface="Poppins"/>
            </a:endParaRPr>
          </a:p>
        </p:txBody>
      </p:sp>
      <p:sp>
        <p:nvSpPr>
          <p:cNvPr id="10" name="TextBox 10"/>
          <p:cNvSpPr txBox="1"/>
          <p:nvPr/>
        </p:nvSpPr>
        <p:spPr>
          <a:xfrm>
            <a:off x="9787698" y="6434475"/>
            <a:ext cx="7974341" cy="2221698"/>
          </a:xfrm>
          <a:prstGeom prst="rect">
            <a:avLst/>
          </a:prstGeom>
        </p:spPr>
        <p:txBody>
          <a:bodyPr lIns="0" tIns="0" rIns="0" bIns="0" rtlCol="0" anchor="t">
            <a:spAutoFit/>
          </a:bodyPr>
          <a:lstStyle/>
          <a:p>
            <a:pPr algn="ctr">
              <a:lnSpc>
                <a:spcPts val="3499"/>
              </a:lnSpc>
            </a:pPr>
            <a:r>
              <a:rPr lang="en-US" sz="2499" dirty="0">
                <a:solidFill>
                  <a:srgbClr val="060506"/>
                </a:solidFill>
                <a:latin typeface="Poppins"/>
              </a:rPr>
              <a:t>This bill was introduced in the House as </a:t>
            </a:r>
            <a:r>
              <a:rPr lang="en-US" sz="2499" u="sng" dirty="0">
                <a:solidFill>
                  <a:srgbClr val="060506"/>
                </a:solidFill>
                <a:latin typeface="Poppins"/>
                <a:hlinkClick r:id="rId3"/>
              </a:rPr>
              <a:t>HR 9287</a:t>
            </a:r>
            <a:endParaRPr lang="en-US" sz="2499" u="sng" dirty="0">
              <a:solidFill>
                <a:srgbClr val="060506"/>
              </a:solidFill>
              <a:latin typeface="Poppins"/>
            </a:endParaRPr>
          </a:p>
          <a:p>
            <a:pPr algn="ctr">
              <a:lnSpc>
                <a:spcPts val="3499"/>
              </a:lnSpc>
            </a:pPr>
            <a:r>
              <a:rPr lang="en-US" sz="2499" dirty="0">
                <a:solidFill>
                  <a:srgbClr val="060506"/>
                </a:solidFill>
                <a:latin typeface="Poppins"/>
              </a:rPr>
              <a:t>Originally sponsored by Rep. Dean Phillips, MN</a:t>
            </a:r>
          </a:p>
          <a:p>
            <a:pPr algn="ctr">
              <a:lnSpc>
                <a:spcPts val="3499"/>
              </a:lnSpc>
            </a:pPr>
            <a:r>
              <a:rPr lang="en-US" sz="2499" dirty="0">
                <a:solidFill>
                  <a:srgbClr val="060506"/>
                </a:solidFill>
                <a:latin typeface="Poppins"/>
              </a:rPr>
              <a:t>Rep. Richard Hudson, NC</a:t>
            </a:r>
          </a:p>
          <a:p>
            <a:pPr algn="ctr">
              <a:lnSpc>
                <a:spcPts val="3499"/>
              </a:lnSpc>
            </a:pPr>
            <a:r>
              <a:rPr lang="en-US" sz="2499" dirty="0">
                <a:solidFill>
                  <a:srgbClr val="060506"/>
                </a:solidFill>
                <a:latin typeface="Poppins"/>
              </a:rPr>
              <a:t>Rep. Gwen Moore, WI</a:t>
            </a:r>
          </a:p>
          <a:p>
            <a:pPr algn="ctr">
              <a:lnSpc>
                <a:spcPts val="3499"/>
              </a:lnSpc>
            </a:pPr>
            <a:r>
              <a:rPr lang="en-US" sz="2499" dirty="0">
                <a:solidFill>
                  <a:srgbClr val="060506"/>
                </a:solidFill>
                <a:latin typeface="Poppins"/>
              </a:rPr>
              <a:t>Currently has 2 cosponsors</a:t>
            </a:r>
          </a:p>
        </p:txBody>
      </p:sp>
      <p:sp>
        <p:nvSpPr>
          <p:cNvPr id="11" name="TextBox 11"/>
          <p:cNvSpPr txBox="1"/>
          <p:nvPr/>
        </p:nvSpPr>
        <p:spPr>
          <a:xfrm>
            <a:off x="1169659" y="6578600"/>
            <a:ext cx="7974341" cy="1755775"/>
          </a:xfrm>
          <a:prstGeom prst="rect">
            <a:avLst/>
          </a:prstGeom>
        </p:spPr>
        <p:txBody>
          <a:bodyPr lIns="0" tIns="0" rIns="0" bIns="0" rtlCol="0" anchor="t">
            <a:spAutoFit/>
          </a:bodyPr>
          <a:lstStyle/>
          <a:p>
            <a:pPr algn="ctr">
              <a:lnSpc>
                <a:spcPts val="3499"/>
              </a:lnSpc>
            </a:pPr>
            <a:r>
              <a:rPr lang="en-US" sz="2499" dirty="0">
                <a:solidFill>
                  <a:srgbClr val="060506"/>
                </a:solidFill>
                <a:latin typeface="Poppins"/>
              </a:rPr>
              <a:t>This bill was introduced in the Senate at </a:t>
            </a:r>
            <a:r>
              <a:rPr lang="en-US" sz="2499" u="sng" dirty="0">
                <a:solidFill>
                  <a:srgbClr val="060506"/>
                </a:solidFill>
                <a:latin typeface="Poppins"/>
                <a:hlinkClick r:id="rId4"/>
              </a:rPr>
              <a:t>S. 4841</a:t>
            </a:r>
            <a:endParaRPr lang="en-US" sz="2499" u="sng" dirty="0">
              <a:solidFill>
                <a:srgbClr val="060506"/>
              </a:solidFill>
              <a:latin typeface="Poppins"/>
            </a:endParaRPr>
          </a:p>
          <a:p>
            <a:pPr algn="ctr">
              <a:lnSpc>
                <a:spcPts val="3499"/>
              </a:lnSpc>
            </a:pPr>
            <a:r>
              <a:rPr lang="en-US" sz="2499" dirty="0">
                <a:solidFill>
                  <a:srgbClr val="060506"/>
                </a:solidFill>
                <a:latin typeface="Poppins"/>
              </a:rPr>
              <a:t>Originally sponsored by Sen. Rafael Warnock, GA</a:t>
            </a:r>
          </a:p>
          <a:p>
            <a:pPr algn="ctr">
              <a:lnSpc>
                <a:spcPts val="3499"/>
              </a:lnSpc>
            </a:pPr>
            <a:r>
              <a:rPr lang="en-US" sz="2499" dirty="0">
                <a:solidFill>
                  <a:srgbClr val="060506"/>
                </a:solidFill>
                <a:latin typeface="Poppins"/>
              </a:rPr>
              <a:t>Sen. Jerry Moran, KS</a:t>
            </a:r>
          </a:p>
          <a:p>
            <a:pPr algn="ctr">
              <a:lnSpc>
                <a:spcPts val="3499"/>
              </a:lnSpc>
            </a:pPr>
            <a:r>
              <a:rPr lang="en-US" sz="2499" dirty="0">
                <a:solidFill>
                  <a:srgbClr val="060506"/>
                </a:solidFill>
                <a:latin typeface="Poppins"/>
              </a:rPr>
              <a:t>Currently has 1 cosponsor</a:t>
            </a:r>
          </a:p>
        </p:txBody>
      </p:sp>
      <p:grpSp>
        <p:nvGrpSpPr>
          <p:cNvPr id="12" name="Group 12"/>
          <p:cNvGrpSpPr/>
          <p:nvPr/>
        </p:nvGrpSpPr>
        <p:grpSpPr>
          <a:xfrm>
            <a:off x="9787698" y="6288236"/>
            <a:ext cx="7974341" cy="2553077"/>
            <a:chOff x="0" y="0"/>
            <a:chExt cx="4651575" cy="1489256"/>
          </a:xfrm>
        </p:grpSpPr>
        <p:sp>
          <p:nvSpPr>
            <p:cNvPr id="13" name="Freeform 13"/>
            <p:cNvSpPr/>
            <p:nvPr/>
          </p:nvSpPr>
          <p:spPr>
            <a:xfrm>
              <a:off x="0" y="0"/>
              <a:ext cx="4651575" cy="1489256"/>
            </a:xfrm>
            <a:custGeom>
              <a:avLst/>
              <a:gdLst/>
              <a:ahLst/>
              <a:cxnLst/>
              <a:rect l="l" t="t" r="r" b="b"/>
              <a:pathLst>
                <a:path w="4651575" h="1489256">
                  <a:moveTo>
                    <a:pt x="0" y="0"/>
                  </a:moveTo>
                  <a:lnTo>
                    <a:pt x="0" y="1489256"/>
                  </a:lnTo>
                  <a:lnTo>
                    <a:pt x="4651575" y="1489256"/>
                  </a:lnTo>
                  <a:lnTo>
                    <a:pt x="4651575" y="0"/>
                  </a:lnTo>
                  <a:lnTo>
                    <a:pt x="0" y="0"/>
                  </a:lnTo>
                  <a:close/>
                  <a:moveTo>
                    <a:pt x="4590615" y="1428295"/>
                  </a:moveTo>
                  <a:lnTo>
                    <a:pt x="59690" y="1428295"/>
                  </a:lnTo>
                  <a:lnTo>
                    <a:pt x="59690" y="59690"/>
                  </a:lnTo>
                  <a:lnTo>
                    <a:pt x="4590616" y="59690"/>
                  </a:lnTo>
                  <a:lnTo>
                    <a:pt x="4590616" y="1428295"/>
                  </a:lnTo>
                  <a:close/>
                </a:path>
              </a:pathLst>
            </a:custGeom>
            <a:solidFill>
              <a:srgbClr val="F4F6FC"/>
            </a:solidFill>
          </p:spPr>
        </p:sp>
      </p:grpSp>
      <p:grpSp>
        <p:nvGrpSpPr>
          <p:cNvPr id="14" name="Group 14"/>
          <p:cNvGrpSpPr/>
          <p:nvPr/>
        </p:nvGrpSpPr>
        <p:grpSpPr>
          <a:xfrm>
            <a:off x="1169659" y="6303149"/>
            <a:ext cx="7974341" cy="2553077"/>
            <a:chOff x="0" y="0"/>
            <a:chExt cx="4651575" cy="1489256"/>
          </a:xfrm>
        </p:grpSpPr>
        <p:sp>
          <p:nvSpPr>
            <p:cNvPr id="15" name="Freeform 15"/>
            <p:cNvSpPr/>
            <p:nvPr/>
          </p:nvSpPr>
          <p:spPr>
            <a:xfrm>
              <a:off x="0" y="0"/>
              <a:ext cx="4651575" cy="1489256"/>
            </a:xfrm>
            <a:custGeom>
              <a:avLst/>
              <a:gdLst/>
              <a:ahLst/>
              <a:cxnLst/>
              <a:rect l="l" t="t" r="r" b="b"/>
              <a:pathLst>
                <a:path w="4651575" h="1489256">
                  <a:moveTo>
                    <a:pt x="0" y="0"/>
                  </a:moveTo>
                  <a:lnTo>
                    <a:pt x="0" y="1489256"/>
                  </a:lnTo>
                  <a:lnTo>
                    <a:pt x="4651575" y="1489256"/>
                  </a:lnTo>
                  <a:lnTo>
                    <a:pt x="4651575" y="0"/>
                  </a:lnTo>
                  <a:lnTo>
                    <a:pt x="0" y="0"/>
                  </a:lnTo>
                  <a:close/>
                  <a:moveTo>
                    <a:pt x="4590615" y="1428295"/>
                  </a:moveTo>
                  <a:lnTo>
                    <a:pt x="59690" y="1428295"/>
                  </a:lnTo>
                  <a:lnTo>
                    <a:pt x="59690" y="59690"/>
                  </a:lnTo>
                  <a:lnTo>
                    <a:pt x="4590616" y="59690"/>
                  </a:lnTo>
                  <a:lnTo>
                    <a:pt x="4590616" y="1428295"/>
                  </a:lnTo>
                  <a:close/>
                </a:path>
              </a:pathLst>
            </a:custGeom>
            <a:solidFill>
              <a:srgbClr val="F4F6FC"/>
            </a:solidFill>
          </p:spPr>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1C37E"/>
        </a:solidFill>
        <a:effectLst/>
      </p:bgPr>
    </p:bg>
    <p:spTree>
      <p:nvGrpSpPr>
        <p:cNvPr id="1" name=""/>
        <p:cNvGrpSpPr/>
        <p:nvPr/>
      </p:nvGrpSpPr>
      <p:grpSpPr>
        <a:xfrm>
          <a:off x="0" y="0"/>
          <a:ext cx="0" cy="0"/>
          <a:chOff x="0" y="0"/>
          <a:chExt cx="0" cy="0"/>
        </a:xfrm>
      </p:grpSpPr>
      <p:sp>
        <p:nvSpPr>
          <p:cNvPr id="2" name="TextBox 2"/>
          <p:cNvSpPr txBox="1"/>
          <p:nvPr/>
        </p:nvSpPr>
        <p:spPr>
          <a:xfrm>
            <a:off x="1049742" y="1171575"/>
            <a:ext cx="16188516" cy="1069978"/>
          </a:xfrm>
          <a:prstGeom prst="rect">
            <a:avLst/>
          </a:prstGeom>
        </p:spPr>
        <p:txBody>
          <a:bodyPr lIns="0" tIns="0" rIns="0" bIns="0" rtlCol="0" anchor="t">
            <a:spAutoFit/>
          </a:bodyPr>
          <a:lstStyle/>
          <a:p>
            <a:pPr algn="ctr">
              <a:lnSpc>
                <a:spcPts val="8000"/>
              </a:lnSpc>
            </a:pPr>
            <a:r>
              <a:rPr lang="en-US" sz="8000">
                <a:solidFill>
                  <a:srgbClr val="060506"/>
                </a:solidFill>
                <a:latin typeface="Monterchi Serif Bold"/>
              </a:rPr>
              <a:t>FIRST ACTION</a:t>
            </a:r>
          </a:p>
        </p:txBody>
      </p:sp>
      <p:sp>
        <p:nvSpPr>
          <p:cNvPr id="3" name="AutoShape 3"/>
          <p:cNvSpPr/>
          <p:nvPr/>
        </p:nvSpPr>
        <p:spPr>
          <a:xfrm>
            <a:off x="0" y="2171764"/>
            <a:ext cx="18288000" cy="31787"/>
          </a:xfrm>
          <a:prstGeom prst="line">
            <a:avLst/>
          </a:prstGeom>
          <a:ln w="28575" cap="flat">
            <a:solidFill>
              <a:srgbClr val="FCF1E9"/>
            </a:solidFill>
            <a:prstDash val="solid"/>
            <a:headEnd type="none" w="sm" len="sm"/>
            <a:tailEnd type="none" w="sm" len="sm"/>
          </a:ln>
        </p:spPr>
      </p:sp>
      <p:sp>
        <p:nvSpPr>
          <p:cNvPr id="4" name="AutoShape 4"/>
          <p:cNvSpPr/>
          <p:nvPr/>
        </p:nvSpPr>
        <p:spPr>
          <a:xfrm>
            <a:off x="0" y="742999"/>
            <a:ext cx="18472748" cy="0"/>
          </a:xfrm>
          <a:prstGeom prst="line">
            <a:avLst/>
          </a:prstGeom>
          <a:ln w="28575" cap="flat">
            <a:solidFill>
              <a:srgbClr val="FCF1E9"/>
            </a:solidFill>
            <a:prstDash val="solid"/>
            <a:headEnd type="none" w="sm" len="sm"/>
            <a:tailEnd type="none" w="sm" len="sm"/>
          </a:ln>
        </p:spPr>
      </p:sp>
      <p:sp>
        <p:nvSpPr>
          <p:cNvPr id="5" name="AutoShape 5"/>
          <p:cNvSpPr/>
          <p:nvPr/>
        </p:nvSpPr>
        <p:spPr>
          <a:xfrm>
            <a:off x="0" y="9092946"/>
            <a:ext cx="18288000" cy="0"/>
          </a:xfrm>
          <a:prstGeom prst="line">
            <a:avLst/>
          </a:prstGeom>
          <a:ln w="28575" cap="flat">
            <a:solidFill>
              <a:srgbClr val="FCF1E9"/>
            </a:solidFill>
            <a:prstDash val="solid"/>
            <a:headEnd type="none" w="sm" len="sm"/>
            <a:tailEnd type="none" w="sm" len="sm"/>
          </a:ln>
        </p:spPr>
      </p:sp>
      <p:sp>
        <p:nvSpPr>
          <p:cNvPr id="6" name="TextBox 6"/>
          <p:cNvSpPr txBox="1"/>
          <p:nvPr/>
        </p:nvSpPr>
        <p:spPr>
          <a:xfrm>
            <a:off x="1028700" y="9383290"/>
            <a:ext cx="1872657" cy="308610"/>
          </a:xfrm>
          <a:prstGeom prst="rect">
            <a:avLst/>
          </a:prstGeom>
        </p:spPr>
        <p:txBody>
          <a:bodyPr lIns="0" tIns="0" rIns="0" bIns="0" rtlCol="0" anchor="t">
            <a:spAutoFit/>
          </a:bodyPr>
          <a:lstStyle/>
          <a:p>
            <a:pPr>
              <a:lnSpc>
                <a:spcPts val="2220"/>
              </a:lnSpc>
              <a:spcBef>
                <a:spcPct val="0"/>
              </a:spcBef>
            </a:pPr>
            <a:r>
              <a:rPr lang="en-US" sz="2000">
                <a:solidFill>
                  <a:srgbClr val="060506"/>
                </a:solidFill>
                <a:latin typeface="Poppins"/>
              </a:rPr>
              <a:t>2022</a:t>
            </a:r>
          </a:p>
        </p:txBody>
      </p:sp>
      <p:sp>
        <p:nvSpPr>
          <p:cNvPr id="7" name="TextBox 7"/>
          <p:cNvSpPr txBox="1"/>
          <p:nvPr/>
        </p:nvSpPr>
        <p:spPr>
          <a:xfrm>
            <a:off x="1529704" y="2626637"/>
            <a:ext cx="14946675" cy="2095500"/>
          </a:xfrm>
          <a:prstGeom prst="rect">
            <a:avLst/>
          </a:prstGeom>
        </p:spPr>
        <p:txBody>
          <a:bodyPr lIns="0" tIns="0" rIns="0" bIns="0" rtlCol="0" anchor="t">
            <a:spAutoFit/>
          </a:bodyPr>
          <a:lstStyle/>
          <a:p>
            <a:pPr algn="ctr">
              <a:lnSpc>
                <a:spcPts val="4199"/>
              </a:lnSpc>
              <a:spcBef>
                <a:spcPct val="0"/>
              </a:spcBef>
            </a:pPr>
            <a:r>
              <a:rPr lang="en-US" sz="2999">
                <a:solidFill>
                  <a:srgbClr val="060506"/>
                </a:solidFill>
                <a:latin typeface="Poppins"/>
              </a:rPr>
              <a:t>Every Congressperson and Senator should have someone on staff with a legislative portfolio that covers military and veteran affairs. Sometimes it's the same person, sometimes there are two, one covering that chamber's Veterans Affairs Committee and one covering the Armed Services Committee.</a:t>
            </a:r>
          </a:p>
        </p:txBody>
      </p:sp>
      <p:sp>
        <p:nvSpPr>
          <p:cNvPr id="8" name="TextBox 8"/>
          <p:cNvSpPr txBox="1"/>
          <p:nvPr/>
        </p:nvSpPr>
        <p:spPr>
          <a:xfrm>
            <a:off x="1298932" y="5255209"/>
            <a:ext cx="15690135" cy="2666051"/>
          </a:xfrm>
          <a:prstGeom prst="rect">
            <a:avLst/>
          </a:prstGeom>
        </p:spPr>
        <p:txBody>
          <a:bodyPr lIns="0" tIns="0" rIns="0" bIns="0" rtlCol="0" anchor="t">
            <a:spAutoFit/>
          </a:bodyPr>
          <a:lstStyle/>
          <a:p>
            <a:pPr algn="ctr">
              <a:lnSpc>
                <a:spcPts val="4199"/>
              </a:lnSpc>
            </a:pPr>
            <a:r>
              <a:rPr lang="en-US" sz="2999" dirty="0">
                <a:solidFill>
                  <a:srgbClr val="060506"/>
                </a:solidFill>
                <a:latin typeface="Poppins"/>
              </a:rPr>
              <a:t>Contact your one congressman and each of your two senators and introduce yourself to their veteran legislative assistant and get all their contact information.</a:t>
            </a:r>
          </a:p>
          <a:p>
            <a:pPr algn="ctr">
              <a:lnSpc>
                <a:spcPts val="4199"/>
              </a:lnSpc>
              <a:spcBef>
                <a:spcPct val="0"/>
              </a:spcBef>
            </a:pPr>
            <a:r>
              <a:rPr lang="en-US" sz="2999" dirty="0">
                <a:solidFill>
                  <a:srgbClr val="060506"/>
                </a:solidFill>
                <a:latin typeface="Poppins"/>
              </a:rPr>
              <a:t>Let them know the community has some important priorities that could make a huge difference in the lives of surviving spouses, and you would like to talk to them about these issues as </a:t>
            </a:r>
            <a:r>
              <a:rPr lang="en-US" sz="2999">
                <a:solidFill>
                  <a:srgbClr val="060506"/>
                </a:solidFill>
                <a:latin typeface="Poppins"/>
              </a:rPr>
              <a:t>well as work </a:t>
            </a:r>
            <a:r>
              <a:rPr lang="en-US" sz="2999" dirty="0">
                <a:solidFill>
                  <a:srgbClr val="060506"/>
                </a:solidFill>
                <a:latin typeface="Poppins"/>
              </a:rPr>
              <a:t>with them on solutions. </a:t>
            </a:r>
          </a:p>
        </p:txBody>
      </p:sp>
      <p:pic>
        <p:nvPicPr>
          <p:cNvPr id="9" name="Picture 9"/>
          <p:cNvPicPr>
            <a:picLocks noChangeAspect="1"/>
          </p:cNvPicPr>
          <p:nvPr/>
        </p:nvPicPr>
        <p:blipFill>
          <a:blip r:embed="rId2"/>
          <a:srcRect/>
          <a:stretch>
            <a:fillRect/>
          </a:stretch>
        </p:blipFill>
        <p:spPr>
          <a:xfrm>
            <a:off x="14816127" y="9258300"/>
            <a:ext cx="3320503" cy="99331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1C37E"/>
        </a:solidFill>
        <a:effectLst/>
      </p:bgPr>
    </p:bg>
    <p:spTree>
      <p:nvGrpSpPr>
        <p:cNvPr id="1" name=""/>
        <p:cNvGrpSpPr/>
        <p:nvPr/>
      </p:nvGrpSpPr>
      <p:grpSpPr>
        <a:xfrm>
          <a:off x="0" y="0"/>
          <a:ext cx="0" cy="0"/>
          <a:chOff x="0" y="0"/>
          <a:chExt cx="0" cy="0"/>
        </a:xfrm>
      </p:grpSpPr>
      <p:grpSp>
        <p:nvGrpSpPr>
          <p:cNvPr id="2" name="Group 2"/>
          <p:cNvGrpSpPr/>
          <p:nvPr/>
        </p:nvGrpSpPr>
        <p:grpSpPr>
          <a:xfrm>
            <a:off x="1028700" y="819150"/>
            <a:ext cx="5373746" cy="4432065"/>
            <a:chOff x="0" y="0"/>
            <a:chExt cx="7164995" cy="5909420"/>
          </a:xfrm>
        </p:grpSpPr>
        <p:pic>
          <p:nvPicPr>
            <p:cNvPr id="3" name="Picture 3"/>
            <p:cNvPicPr>
              <a:picLocks noChangeAspect="1"/>
            </p:cNvPicPr>
            <p:nvPr/>
          </p:nvPicPr>
          <p:blipFill>
            <a:blip r:embed="rId2"/>
            <a:srcRect t="17610" b="17610"/>
            <a:stretch>
              <a:fillRect/>
            </a:stretch>
          </p:blipFill>
          <p:spPr>
            <a:xfrm>
              <a:off x="0" y="0"/>
              <a:ext cx="7164995" cy="5909420"/>
            </a:xfrm>
            <a:prstGeom prst="rect">
              <a:avLst/>
            </a:prstGeom>
          </p:spPr>
        </p:pic>
      </p:grpSp>
      <p:grpSp>
        <p:nvGrpSpPr>
          <p:cNvPr id="4" name="Group 4"/>
          <p:cNvGrpSpPr/>
          <p:nvPr/>
        </p:nvGrpSpPr>
        <p:grpSpPr>
          <a:xfrm>
            <a:off x="11885554" y="5279790"/>
            <a:ext cx="5373746" cy="3813156"/>
            <a:chOff x="0" y="0"/>
            <a:chExt cx="7164995" cy="5084208"/>
          </a:xfrm>
        </p:grpSpPr>
        <p:pic>
          <p:nvPicPr>
            <p:cNvPr id="5" name="Picture 5"/>
            <p:cNvPicPr>
              <a:picLocks noChangeAspect="1"/>
            </p:cNvPicPr>
            <p:nvPr/>
          </p:nvPicPr>
          <p:blipFill>
            <a:blip r:embed="rId3"/>
            <a:srcRect t="11954" b="11954"/>
            <a:stretch>
              <a:fillRect/>
            </a:stretch>
          </p:blipFill>
          <p:spPr>
            <a:xfrm>
              <a:off x="0" y="0"/>
              <a:ext cx="7164995" cy="5084208"/>
            </a:xfrm>
            <a:prstGeom prst="rect">
              <a:avLst/>
            </a:prstGeom>
          </p:spPr>
        </p:pic>
      </p:grpSp>
      <p:sp>
        <p:nvSpPr>
          <p:cNvPr id="6" name="AutoShape 6"/>
          <p:cNvSpPr/>
          <p:nvPr/>
        </p:nvSpPr>
        <p:spPr>
          <a:xfrm>
            <a:off x="1" y="790574"/>
            <a:ext cx="18288000" cy="23809"/>
          </a:xfrm>
          <a:prstGeom prst="line">
            <a:avLst/>
          </a:prstGeom>
          <a:ln w="28575" cap="flat">
            <a:solidFill>
              <a:srgbClr val="FCF1E9"/>
            </a:solidFill>
            <a:prstDash val="solid"/>
            <a:headEnd type="none" w="sm" len="sm"/>
            <a:tailEnd type="none" w="sm" len="sm"/>
          </a:ln>
        </p:spPr>
      </p:sp>
      <p:sp>
        <p:nvSpPr>
          <p:cNvPr id="7" name="AutoShape 7"/>
          <p:cNvSpPr/>
          <p:nvPr/>
        </p:nvSpPr>
        <p:spPr>
          <a:xfrm>
            <a:off x="0" y="9078658"/>
            <a:ext cx="18288000" cy="14288"/>
          </a:xfrm>
          <a:prstGeom prst="line">
            <a:avLst/>
          </a:prstGeom>
          <a:ln w="28575" cap="flat">
            <a:solidFill>
              <a:srgbClr val="FCF1E9"/>
            </a:solidFill>
            <a:prstDash val="solid"/>
            <a:headEnd type="none" w="sm" len="sm"/>
            <a:tailEnd type="none" w="sm" len="sm"/>
          </a:ln>
        </p:spPr>
      </p:sp>
      <p:sp>
        <p:nvSpPr>
          <p:cNvPr id="8" name="AutoShape 8"/>
          <p:cNvSpPr/>
          <p:nvPr/>
        </p:nvSpPr>
        <p:spPr>
          <a:xfrm>
            <a:off x="1028700" y="5255978"/>
            <a:ext cx="16230600" cy="0"/>
          </a:xfrm>
          <a:prstGeom prst="line">
            <a:avLst/>
          </a:prstGeom>
          <a:ln w="19050" cap="flat">
            <a:solidFill>
              <a:srgbClr val="FCF1E9"/>
            </a:solidFill>
            <a:prstDash val="solid"/>
            <a:headEnd type="none" w="sm" len="sm"/>
            <a:tailEnd type="none" w="sm" len="sm"/>
          </a:ln>
        </p:spPr>
      </p:sp>
      <p:sp>
        <p:nvSpPr>
          <p:cNvPr id="9" name="AutoShape 9"/>
          <p:cNvSpPr/>
          <p:nvPr/>
        </p:nvSpPr>
        <p:spPr>
          <a:xfrm rot="5400000">
            <a:off x="-3143917" y="4934617"/>
            <a:ext cx="8316658" cy="0"/>
          </a:xfrm>
          <a:prstGeom prst="line">
            <a:avLst/>
          </a:prstGeom>
          <a:ln w="28575" cap="flat">
            <a:solidFill>
              <a:srgbClr val="FCF1E9"/>
            </a:solidFill>
            <a:prstDash val="solid"/>
            <a:headEnd type="none" w="sm" len="sm"/>
            <a:tailEnd type="none" w="sm" len="sm"/>
          </a:ln>
        </p:spPr>
      </p:sp>
      <p:sp>
        <p:nvSpPr>
          <p:cNvPr id="10" name="AutoShape 10"/>
          <p:cNvSpPr/>
          <p:nvPr/>
        </p:nvSpPr>
        <p:spPr>
          <a:xfrm rot="5400000" flipV="1">
            <a:off x="13133519" y="4938590"/>
            <a:ext cx="8249989" cy="30146"/>
          </a:xfrm>
          <a:prstGeom prst="line">
            <a:avLst/>
          </a:prstGeom>
          <a:ln w="28575" cap="flat">
            <a:solidFill>
              <a:srgbClr val="FCF1E9"/>
            </a:solidFill>
            <a:prstDash val="solid"/>
            <a:headEnd type="none" w="sm" len="sm"/>
            <a:tailEnd type="none" w="sm" len="sm"/>
          </a:ln>
        </p:spPr>
      </p:sp>
      <p:sp>
        <p:nvSpPr>
          <p:cNvPr id="11" name="TextBox 11"/>
          <p:cNvSpPr txBox="1"/>
          <p:nvPr/>
        </p:nvSpPr>
        <p:spPr>
          <a:xfrm>
            <a:off x="1028700" y="9383290"/>
            <a:ext cx="1872657" cy="308610"/>
          </a:xfrm>
          <a:prstGeom prst="rect">
            <a:avLst/>
          </a:prstGeom>
        </p:spPr>
        <p:txBody>
          <a:bodyPr lIns="0" tIns="0" rIns="0" bIns="0" rtlCol="0" anchor="t">
            <a:spAutoFit/>
          </a:bodyPr>
          <a:lstStyle/>
          <a:p>
            <a:pPr>
              <a:lnSpc>
                <a:spcPts val="2220"/>
              </a:lnSpc>
              <a:spcBef>
                <a:spcPct val="0"/>
              </a:spcBef>
            </a:pPr>
            <a:r>
              <a:rPr lang="en-US" sz="2000">
                <a:solidFill>
                  <a:srgbClr val="060506"/>
                </a:solidFill>
                <a:latin typeface="Poppins"/>
              </a:rPr>
              <a:t>2022</a:t>
            </a:r>
          </a:p>
        </p:txBody>
      </p:sp>
      <p:sp>
        <p:nvSpPr>
          <p:cNvPr id="12" name="TextBox 12"/>
          <p:cNvSpPr txBox="1"/>
          <p:nvPr/>
        </p:nvSpPr>
        <p:spPr>
          <a:xfrm>
            <a:off x="1198908" y="5503628"/>
            <a:ext cx="10516437" cy="3275256"/>
          </a:xfrm>
          <a:prstGeom prst="rect">
            <a:avLst/>
          </a:prstGeom>
        </p:spPr>
        <p:txBody>
          <a:bodyPr lIns="0" tIns="0" rIns="0" bIns="0" rtlCol="0" anchor="t">
            <a:spAutoFit/>
          </a:bodyPr>
          <a:lstStyle/>
          <a:p>
            <a:pPr algn="ctr">
              <a:lnSpc>
                <a:spcPts val="2520"/>
              </a:lnSpc>
            </a:pPr>
            <a:r>
              <a:rPr lang="en-US" sz="1800" dirty="0">
                <a:solidFill>
                  <a:srgbClr val="060506"/>
                </a:solidFill>
                <a:latin typeface="Canva Sans"/>
              </a:rPr>
              <a:t>My name is Gabriella (Gabby) Kubinyi, and I am the widow of PO2 Jeffrey L. </a:t>
            </a:r>
            <a:r>
              <a:rPr lang="en-US" sz="1800" dirty="0" err="1">
                <a:solidFill>
                  <a:srgbClr val="060506"/>
                </a:solidFill>
                <a:latin typeface="Canva Sans"/>
              </a:rPr>
              <a:t>Ferren</a:t>
            </a:r>
            <a:r>
              <a:rPr lang="en-US" sz="1800" dirty="0">
                <a:solidFill>
                  <a:srgbClr val="060506"/>
                </a:solidFill>
                <a:latin typeface="Canva Sans"/>
              </a:rPr>
              <a:t>, US Navy</a:t>
            </a:r>
          </a:p>
          <a:p>
            <a:pPr algn="ctr">
              <a:lnSpc>
                <a:spcPts val="2520"/>
              </a:lnSpc>
            </a:pPr>
            <a:r>
              <a:rPr lang="en-US" sz="1800" dirty="0">
                <a:solidFill>
                  <a:srgbClr val="060506"/>
                </a:solidFill>
                <a:latin typeface="Canva Sans"/>
              </a:rPr>
              <a:t>Engineman, who died on active duty on April 2, 2012, while stationed in Norfolk, Virginia. I have</a:t>
            </a:r>
          </a:p>
          <a:p>
            <a:pPr algn="ctr">
              <a:lnSpc>
                <a:spcPts val="2520"/>
              </a:lnSpc>
            </a:pPr>
            <a:r>
              <a:rPr lang="en-US" sz="1800" dirty="0">
                <a:solidFill>
                  <a:srgbClr val="060506"/>
                </a:solidFill>
                <a:latin typeface="Canva Sans"/>
              </a:rPr>
              <a:t>completed American University’s Graduate Gateway Program in Applied Politics and completed</a:t>
            </a:r>
          </a:p>
          <a:p>
            <a:pPr algn="ctr">
              <a:lnSpc>
                <a:spcPts val="2520"/>
              </a:lnSpc>
            </a:pPr>
            <a:r>
              <a:rPr lang="en-US" sz="1800" dirty="0">
                <a:solidFill>
                  <a:srgbClr val="060506"/>
                </a:solidFill>
                <a:latin typeface="Canva Sans"/>
              </a:rPr>
              <a:t>the internship portion of the program with the Veterans of Foreign Wars (VFW) National</a:t>
            </a:r>
          </a:p>
          <a:p>
            <a:pPr algn="ctr">
              <a:lnSpc>
                <a:spcPts val="2520"/>
              </a:lnSpc>
            </a:pPr>
            <a:r>
              <a:rPr lang="en-US" sz="1800" dirty="0">
                <a:solidFill>
                  <a:srgbClr val="060506"/>
                </a:solidFill>
                <a:latin typeface="Canva Sans"/>
              </a:rPr>
              <a:t>Legislative Service on Capitol Hill. I also worked for the VFW as a Legislative Assistant for the</a:t>
            </a:r>
          </a:p>
          <a:p>
            <a:pPr algn="ctr">
              <a:lnSpc>
                <a:spcPts val="2520"/>
              </a:lnSpc>
            </a:pPr>
            <a:r>
              <a:rPr lang="en-US" sz="1800" dirty="0">
                <a:solidFill>
                  <a:srgbClr val="060506"/>
                </a:solidFill>
                <a:latin typeface="Canva Sans"/>
              </a:rPr>
              <a:t>VFW’s National Legislative Service. Along with a portfolio of legislative issues, I also managed</a:t>
            </a:r>
          </a:p>
          <a:p>
            <a:pPr algn="ctr">
              <a:lnSpc>
                <a:spcPts val="2520"/>
              </a:lnSpc>
            </a:pPr>
            <a:r>
              <a:rPr lang="en-US" sz="1800" dirty="0">
                <a:solidFill>
                  <a:srgbClr val="060506"/>
                </a:solidFill>
                <a:latin typeface="Canva Sans"/>
              </a:rPr>
              <a:t>the VFW’s grassroots advocacy program. I am currently working on a master’s degree in</a:t>
            </a:r>
          </a:p>
          <a:p>
            <a:pPr algn="ctr">
              <a:lnSpc>
                <a:spcPts val="2520"/>
              </a:lnSpc>
            </a:pPr>
            <a:r>
              <a:rPr lang="en-US" sz="1800" dirty="0">
                <a:solidFill>
                  <a:srgbClr val="060506"/>
                </a:solidFill>
                <a:latin typeface="Canva Sans"/>
              </a:rPr>
              <a:t>Political Management at George Washington University. I’m looking forward to working on</a:t>
            </a:r>
          </a:p>
          <a:p>
            <a:pPr algn="ctr">
              <a:lnSpc>
                <a:spcPts val="2520"/>
              </a:lnSpc>
            </a:pPr>
            <a:r>
              <a:rPr lang="en-US" sz="1800" dirty="0">
                <a:solidFill>
                  <a:srgbClr val="060506"/>
                </a:solidFill>
                <a:latin typeface="Canva Sans"/>
              </a:rPr>
              <a:t>passing our legislative priorities!</a:t>
            </a:r>
          </a:p>
          <a:p>
            <a:pPr algn="ctr">
              <a:lnSpc>
                <a:spcPts val="2520"/>
              </a:lnSpc>
            </a:pPr>
            <a:r>
              <a:rPr lang="en-US" sz="1800" dirty="0">
                <a:solidFill>
                  <a:srgbClr val="060506"/>
                </a:solidFill>
                <a:latin typeface="Canva Sans"/>
              </a:rPr>
              <a:t>gkubinyi@gmail.com</a:t>
            </a:r>
          </a:p>
          <a:p>
            <a:pPr algn="ctr">
              <a:lnSpc>
                <a:spcPts val="140"/>
              </a:lnSpc>
            </a:pPr>
            <a:endParaRPr lang="en-US" sz="1800" dirty="0">
              <a:solidFill>
                <a:srgbClr val="060506"/>
              </a:solidFill>
              <a:latin typeface="Canva Sans"/>
            </a:endParaRPr>
          </a:p>
        </p:txBody>
      </p:sp>
      <p:sp>
        <p:nvSpPr>
          <p:cNvPr id="13" name="TextBox 13"/>
          <p:cNvSpPr txBox="1"/>
          <p:nvPr/>
        </p:nvSpPr>
        <p:spPr>
          <a:xfrm>
            <a:off x="6588514" y="1557689"/>
            <a:ext cx="10484718" cy="3506088"/>
          </a:xfrm>
          <a:prstGeom prst="rect">
            <a:avLst/>
          </a:prstGeom>
        </p:spPr>
        <p:txBody>
          <a:bodyPr lIns="0" tIns="0" rIns="0" bIns="0" rtlCol="0" anchor="t">
            <a:spAutoFit/>
          </a:bodyPr>
          <a:lstStyle/>
          <a:p>
            <a:pPr algn="ctr">
              <a:lnSpc>
                <a:spcPts val="2520"/>
              </a:lnSpc>
            </a:pPr>
            <a:r>
              <a:rPr lang="en-US" sz="1800" dirty="0">
                <a:solidFill>
                  <a:srgbClr val="060506"/>
                </a:solidFill>
                <a:latin typeface="Canva Sans"/>
              </a:rPr>
              <a:t>My name is Misty J Brammer, and I am the widow of Staff Sergeant Kerry J Brammer, US Army</a:t>
            </a:r>
          </a:p>
          <a:p>
            <a:pPr algn="ctr">
              <a:lnSpc>
                <a:spcPts val="2520"/>
              </a:lnSpc>
            </a:pPr>
            <a:r>
              <a:rPr lang="en-US" sz="1800" dirty="0">
                <a:solidFill>
                  <a:srgbClr val="060506"/>
                </a:solidFill>
                <a:latin typeface="Canva Sans"/>
              </a:rPr>
              <a:t>medic who died active duty on August 5, 2005, while stationed in Alaska. Alaska is home but I</a:t>
            </a:r>
          </a:p>
          <a:p>
            <a:pPr algn="ctr">
              <a:lnSpc>
                <a:spcPts val="2520"/>
              </a:lnSpc>
            </a:pPr>
            <a:r>
              <a:rPr lang="en-US" sz="1800" dirty="0">
                <a:solidFill>
                  <a:srgbClr val="060506"/>
                </a:solidFill>
                <a:latin typeface="Canva Sans"/>
              </a:rPr>
              <a:t>currently reside in Colorado. I have been serving on the GRC since 2016 and now have the</a:t>
            </a:r>
          </a:p>
          <a:p>
            <a:pPr algn="ctr">
              <a:lnSpc>
                <a:spcPts val="2520"/>
              </a:lnSpc>
            </a:pPr>
            <a:r>
              <a:rPr lang="en-US" sz="1800" dirty="0">
                <a:solidFill>
                  <a:srgbClr val="060506"/>
                </a:solidFill>
                <a:latin typeface="Canva Sans"/>
              </a:rPr>
              <a:t>privilege of co-chairing this committee. I have been active in both State and National legislation</a:t>
            </a:r>
          </a:p>
          <a:p>
            <a:pPr algn="ctr">
              <a:lnSpc>
                <a:spcPts val="2520"/>
              </a:lnSpc>
            </a:pPr>
            <a:r>
              <a:rPr lang="en-US" sz="1800" dirty="0">
                <a:solidFill>
                  <a:srgbClr val="060506"/>
                </a:solidFill>
                <a:latin typeface="Canva Sans"/>
              </a:rPr>
              <a:t>for many years. I hold a master’s degree in macro level Social Work with an emphasis in public</a:t>
            </a:r>
          </a:p>
          <a:p>
            <a:pPr algn="ctr">
              <a:lnSpc>
                <a:spcPts val="2520"/>
              </a:lnSpc>
            </a:pPr>
            <a:r>
              <a:rPr lang="en-US" sz="1800" dirty="0">
                <a:solidFill>
                  <a:srgbClr val="060506"/>
                </a:solidFill>
                <a:latin typeface="Canva Sans"/>
              </a:rPr>
              <a:t>policy. I love systems level work, particularly legislation that benefits vulnerable populations. I</a:t>
            </a:r>
          </a:p>
          <a:p>
            <a:pPr algn="ctr">
              <a:lnSpc>
                <a:spcPts val="2520"/>
              </a:lnSpc>
            </a:pPr>
            <a:r>
              <a:rPr lang="en-US" sz="1800" dirty="0">
                <a:solidFill>
                  <a:srgbClr val="060506"/>
                </a:solidFill>
                <a:latin typeface="Canva Sans"/>
              </a:rPr>
              <a:t>have served on legislative committees outside of Gold Star Spouses and have had the</a:t>
            </a:r>
          </a:p>
          <a:p>
            <a:pPr algn="ctr">
              <a:lnSpc>
                <a:spcPts val="2520"/>
              </a:lnSpc>
            </a:pPr>
            <a:r>
              <a:rPr lang="en-US" sz="1800" dirty="0">
                <a:solidFill>
                  <a:srgbClr val="060506"/>
                </a:solidFill>
                <a:latin typeface="Canva Sans"/>
              </a:rPr>
              <a:t>opportunity to be a part of legislative change including changes to Colorado state law and</a:t>
            </a:r>
          </a:p>
          <a:p>
            <a:pPr algn="ctr">
              <a:lnSpc>
                <a:spcPts val="2520"/>
              </a:lnSpc>
            </a:pPr>
            <a:r>
              <a:rPr lang="en-US" sz="1800" dirty="0">
                <a:solidFill>
                  <a:srgbClr val="060506"/>
                </a:solidFill>
                <a:latin typeface="Canva Sans"/>
              </a:rPr>
              <a:t>testimony on the Hill for Gold Star Spouses. I look forward to actively working our legislative</a:t>
            </a:r>
          </a:p>
          <a:p>
            <a:pPr algn="ctr">
              <a:lnSpc>
                <a:spcPts val="2520"/>
              </a:lnSpc>
            </a:pPr>
            <a:r>
              <a:rPr lang="en-US" sz="1800" dirty="0">
                <a:solidFill>
                  <a:srgbClr val="060506"/>
                </a:solidFill>
                <a:latin typeface="Canva Sans"/>
              </a:rPr>
              <a:t>priorities!</a:t>
            </a:r>
          </a:p>
          <a:p>
            <a:pPr algn="ctr">
              <a:lnSpc>
                <a:spcPts val="2520"/>
              </a:lnSpc>
            </a:pPr>
            <a:r>
              <a:rPr lang="en-US" sz="1800" dirty="0">
                <a:solidFill>
                  <a:srgbClr val="060506"/>
                </a:solidFill>
                <a:latin typeface="Canva Sans"/>
              </a:rPr>
              <a:t>MistyJBrammer@gmail.com</a:t>
            </a:r>
          </a:p>
        </p:txBody>
      </p:sp>
      <p:sp>
        <p:nvSpPr>
          <p:cNvPr id="14" name="TextBox 14"/>
          <p:cNvSpPr txBox="1"/>
          <p:nvPr/>
        </p:nvSpPr>
        <p:spPr>
          <a:xfrm>
            <a:off x="6088215" y="897290"/>
            <a:ext cx="11485316" cy="542924"/>
          </a:xfrm>
          <a:prstGeom prst="rect">
            <a:avLst/>
          </a:prstGeom>
        </p:spPr>
        <p:txBody>
          <a:bodyPr lIns="0" tIns="0" rIns="0" bIns="0" rtlCol="0" anchor="t">
            <a:spAutoFit/>
          </a:bodyPr>
          <a:lstStyle/>
          <a:p>
            <a:pPr algn="ctr">
              <a:lnSpc>
                <a:spcPts val="4200"/>
              </a:lnSpc>
            </a:pPr>
            <a:r>
              <a:rPr lang="en-US" sz="3000">
                <a:solidFill>
                  <a:srgbClr val="060506"/>
                </a:solidFill>
                <a:latin typeface="Poppins Bold"/>
              </a:rPr>
              <a:t>Government Relations Committee Co-Chairwomen</a:t>
            </a:r>
          </a:p>
        </p:txBody>
      </p:sp>
      <p:pic>
        <p:nvPicPr>
          <p:cNvPr id="15" name="Picture 15"/>
          <p:cNvPicPr>
            <a:picLocks noChangeAspect="1"/>
          </p:cNvPicPr>
          <p:nvPr/>
        </p:nvPicPr>
        <p:blipFill>
          <a:blip r:embed="rId4"/>
          <a:srcRect/>
          <a:stretch>
            <a:fillRect/>
          </a:stretch>
        </p:blipFill>
        <p:spPr>
          <a:xfrm>
            <a:off x="14775189" y="9195243"/>
            <a:ext cx="3320503" cy="99331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4C57F"/>
        </a:solidFill>
        <a:effectLst/>
      </p:bgPr>
    </p:bg>
    <p:spTree>
      <p:nvGrpSpPr>
        <p:cNvPr id="1" name=""/>
        <p:cNvGrpSpPr/>
        <p:nvPr/>
      </p:nvGrpSpPr>
      <p:grpSpPr>
        <a:xfrm>
          <a:off x="0" y="0"/>
          <a:ext cx="0" cy="0"/>
          <a:chOff x="0" y="0"/>
          <a:chExt cx="0" cy="0"/>
        </a:xfrm>
      </p:grpSpPr>
      <p:grpSp>
        <p:nvGrpSpPr>
          <p:cNvPr id="2" name="Group 2"/>
          <p:cNvGrpSpPr/>
          <p:nvPr/>
        </p:nvGrpSpPr>
        <p:grpSpPr>
          <a:xfrm>
            <a:off x="12914254" y="790575"/>
            <a:ext cx="5373746" cy="8302371"/>
            <a:chOff x="0" y="0"/>
            <a:chExt cx="7164995" cy="11069828"/>
          </a:xfrm>
        </p:grpSpPr>
        <p:pic>
          <p:nvPicPr>
            <p:cNvPr id="3" name="Picture 3"/>
            <p:cNvPicPr>
              <a:picLocks noChangeAspect="1"/>
            </p:cNvPicPr>
            <p:nvPr/>
          </p:nvPicPr>
          <p:blipFill>
            <a:blip r:embed="rId2"/>
            <a:srcRect l="39215" r="17660"/>
            <a:stretch>
              <a:fillRect/>
            </a:stretch>
          </p:blipFill>
          <p:spPr>
            <a:xfrm>
              <a:off x="0" y="0"/>
              <a:ext cx="7164995" cy="11069828"/>
            </a:xfrm>
            <a:prstGeom prst="rect">
              <a:avLst/>
            </a:prstGeom>
          </p:spPr>
        </p:pic>
      </p:grpSp>
      <p:sp>
        <p:nvSpPr>
          <p:cNvPr id="4" name="AutoShape 4"/>
          <p:cNvSpPr/>
          <p:nvPr/>
        </p:nvSpPr>
        <p:spPr>
          <a:xfrm flipV="1">
            <a:off x="1" y="762000"/>
            <a:ext cx="18288000" cy="28575"/>
          </a:xfrm>
          <a:prstGeom prst="line">
            <a:avLst/>
          </a:prstGeom>
          <a:ln w="28575" cap="flat">
            <a:solidFill>
              <a:srgbClr val="FCF1E9"/>
            </a:solidFill>
            <a:prstDash val="solid"/>
            <a:headEnd type="none" w="sm" len="sm"/>
            <a:tailEnd type="none" w="sm" len="sm"/>
          </a:ln>
        </p:spPr>
      </p:sp>
      <p:sp>
        <p:nvSpPr>
          <p:cNvPr id="5" name="AutoShape 5"/>
          <p:cNvSpPr/>
          <p:nvPr/>
        </p:nvSpPr>
        <p:spPr>
          <a:xfrm>
            <a:off x="0" y="2720474"/>
            <a:ext cx="12914254" cy="0"/>
          </a:xfrm>
          <a:prstGeom prst="line">
            <a:avLst/>
          </a:prstGeom>
          <a:ln w="28575" cap="flat">
            <a:solidFill>
              <a:srgbClr val="FCF1E9"/>
            </a:solidFill>
            <a:prstDash val="solid"/>
            <a:headEnd type="none" w="sm" len="sm"/>
            <a:tailEnd type="none" w="sm" len="sm"/>
          </a:ln>
        </p:spPr>
      </p:sp>
      <p:sp>
        <p:nvSpPr>
          <p:cNvPr id="6" name="AutoShape 6"/>
          <p:cNvSpPr/>
          <p:nvPr/>
        </p:nvSpPr>
        <p:spPr>
          <a:xfrm>
            <a:off x="0" y="4387404"/>
            <a:ext cx="12914254" cy="0"/>
          </a:xfrm>
          <a:prstGeom prst="line">
            <a:avLst/>
          </a:prstGeom>
          <a:ln w="9525" cap="flat">
            <a:solidFill>
              <a:srgbClr val="FCF1E9"/>
            </a:solidFill>
            <a:prstDash val="solid"/>
            <a:headEnd type="none" w="sm" len="sm"/>
            <a:tailEnd type="none" w="sm" len="sm"/>
          </a:ln>
        </p:spPr>
      </p:sp>
      <p:sp>
        <p:nvSpPr>
          <p:cNvPr id="7" name="AutoShape 7"/>
          <p:cNvSpPr/>
          <p:nvPr/>
        </p:nvSpPr>
        <p:spPr>
          <a:xfrm>
            <a:off x="0" y="5997129"/>
            <a:ext cx="12914254" cy="0"/>
          </a:xfrm>
          <a:prstGeom prst="line">
            <a:avLst/>
          </a:prstGeom>
          <a:ln w="9525" cap="flat">
            <a:solidFill>
              <a:srgbClr val="FCF1E9"/>
            </a:solidFill>
            <a:prstDash val="solid"/>
            <a:headEnd type="none" w="sm" len="sm"/>
            <a:tailEnd type="none" w="sm" len="sm"/>
          </a:ln>
        </p:spPr>
      </p:sp>
      <p:sp>
        <p:nvSpPr>
          <p:cNvPr id="8" name="AutoShape 8"/>
          <p:cNvSpPr/>
          <p:nvPr/>
        </p:nvSpPr>
        <p:spPr>
          <a:xfrm flipV="1">
            <a:off x="-2" y="9092945"/>
            <a:ext cx="18288001" cy="25561"/>
          </a:xfrm>
          <a:prstGeom prst="line">
            <a:avLst/>
          </a:prstGeom>
          <a:ln w="28575" cap="flat">
            <a:solidFill>
              <a:srgbClr val="FCF1E9"/>
            </a:solidFill>
            <a:prstDash val="solid"/>
            <a:headEnd type="none" w="sm" len="sm"/>
            <a:tailEnd type="none" w="sm" len="sm"/>
          </a:ln>
        </p:spPr>
      </p:sp>
      <p:sp>
        <p:nvSpPr>
          <p:cNvPr id="9" name="AutoShape 9"/>
          <p:cNvSpPr/>
          <p:nvPr/>
        </p:nvSpPr>
        <p:spPr>
          <a:xfrm rot="5400000">
            <a:off x="8741637" y="4920329"/>
            <a:ext cx="8316658" cy="0"/>
          </a:xfrm>
          <a:prstGeom prst="line">
            <a:avLst/>
          </a:prstGeom>
          <a:ln w="28575" cap="flat">
            <a:solidFill>
              <a:srgbClr val="FCF1E9"/>
            </a:solidFill>
            <a:prstDash val="solid"/>
            <a:headEnd type="none" w="sm" len="sm"/>
            <a:tailEnd type="none" w="sm" len="sm"/>
          </a:ln>
        </p:spPr>
      </p:sp>
      <p:sp>
        <p:nvSpPr>
          <p:cNvPr id="10" name="AutoShape 10"/>
          <p:cNvSpPr/>
          <p:nvPr/>
        </p:nvSpPr>
        <p:spPr>
          <a:xfrm rot="5400000">
            <a:off x="-534202" y="5901947"/>
            <a:ext cx="6372472" cy="0"/>
          </a:xfrm>
          <a:prstGeom prst="line">
            <a:avLst/>
          </a:prstGeom>
          <a:ln w="9525" cap="flat">
            <a:solidFill>
              <a:srgbClr val="FCF1E9"/>
            </a:solidFill>
            <a:prstDash val="solid"/>
            <a:headEnd type="none" w="sm" len="sm"/>
            <a:tailEnd type="none" w="sm" len="sm"/>
          </a:ln>
        </p:spPr>
      </p:sp>
      <p:sp>
        <p:nvSpPr>
          <p:cNvPr id="11" name="TextBox 11"/>
          <p:cNvSpPr txBox="1"/>
          <p:nvPr/>
        </p:nvSpPr>
        <p:spPr>
          <a:xfrm>
            <a:off x="1028700" y="9383290"/>
            <a:ext cx="1872657" cy="308610"/>
          </a:xfrm>
          <a:prstGeom prst="rect">
            <a:avLst/>
          </a:prstGeom>
        </p:spPr>
        <p:txBody>
          <a:bodyPr lIns="0" tIns="0" rIns="0" bIns="0" rtlCol="0" anchor="t">
            <a:spAutoFit/>
          </a:bodyPr>
          <a:lstStyle/>
          <a:p>
            <a:pPr>
              <a:lnSpc>
                <a:spcPts val="2220"/>
              </a:lnSpc>
              <a:spcBef>
                <a:spcPct val="0"/>
              </a:spcBef>
            </a:pPr>
            <a:r>
              <a:rPr lang="en-US" sz="2000">
                <a:solidFill>
                  <a:srgbClr val="060506"/>
                </a:solidFill>
                <a:latin typeface="Poppins"/>
              </a:rPr>
              <a:t>2022</a:t>
            </a:r>
          </a:p>
        </p:txBody>
      </p:sp>
      <p:sp>
        <p:nvSpPr>
          <p:cNvPr id="12" name="TextBox 12"/>
          <p:cNvSpPr txBox="1"/>
          <p:nvPr/>
        </p:nvSpPr>
        <p:spPr>
          <a:xfrm>
            <a:off x="777012" y="1201548"/>
            <a:ext cx="11303079" cy="1147451"/>
          </a:xfrm>
          <a:prstGeom prst="rect">
            <a:avLst/>
          </a:prstGeom>
        </p:spPr>
        <p:txBody>
          <a:bodyPr lIns="0" tIns="0" rIns="0" bIns="0" rtlCol="0" anchor="t">
            <a:spAutoFit/>
          </a:bodyPr>
          <a:lstStyle/>
          <a:p>
            <a:pPr algn="ctr">
              <a:lnSpc>
                <a:spcPts val="4300"/>
              </a:lnSpc>
            </a:pPr>
            <a:r>
              <a:rPr lang="en-US" sz="4300">
                <a:solidFill>
                  <a:srgbClr val="060506"/>
                </a:solidFill>
                <a:latin typeface="Poppins Bold"/>
              </a:rPr>
              <a:t>THE GOVERNMENT RELATIONS COMMITTEE (GRC)</a:t>
            </a:r>
          </a:p>
        </p:txBody>
      </p:sp>
      <p:sp>
        <p:nvSpPr>
          <p:cNvPr id="13" name="TextBox 13"/>
          <p:cNvSpPr txBox="1"/>
          <p:nvPr/>
        </p:nvSpPr>
        <p:spPr>
          <a:xfrm>
            <a:off x="339450" y="3374579"/>
            <a:ext cx="2057584" cy="441325"/>
          </a:xfrm>
          <a:prstGeom prst="rect">
            <a:avLst/>
          </a:prstGeom>
        </p:spPr>
        <p:txBody>
          <a:bodyPr lIns="0" tIns="0" rIns="0" bIns="0" rtlCol="0" anchor="t">
            <a:spAutoFit/>
          </a:bodyPr>
          <a:lstStyle/>
          <a:p>
            <a:pPr algn="ctr">
              <a:lnSpc>
                <a:spcPts val="3499"/>
              </a:lnSpc>
              <a:spcBef>
                <a:spcPct val="0"/>
              </a:spcBef>
            </a:pPr>
            <a:r>
              <a:rPr lang="en-US" sz="2499">
                <a:solidFill>
                  <a:srgbClr val="060506"/>
                </a:solidFill>
                <a:latin typeface="Poppins Bold"/>
              </a:rPr>
              <a:t>WHY?</a:t>
            </a:r>
          </a:p>
        </p:txBody>
      </p:sp>
      <p:sp>
        <p:nvSpPr>
          <p:cNvPr id="14" name="TextBox 14"/>
          <p:cNvSpPr txBox="1"/>
          <p:nvPr/>
        </p:nvSpPr>
        <p:spPr>
          <a:xfrm>
            <a:off x="339450" y="4987479"/>
            <a:ext cx="2057584" cy="441325"/>
          </a:xfrm>
          <a:prstGeom prst="rect">
            <a:avLst/>
          </a:prstGeom>
        </p:spPr>
        <p:txBody>
          <a:bodyPr lIns="0" tIns="0" rIns="0" bIns="0" rtlCol="0" anchor="t">
            <a:spAutoFit/>
          </a:bodyPr>
          <a:lstStyle/>
          <a:p>
            <a:pPr algn="ctr">
              <a:lnSpc>
                <a:spcPts val="3499"/>
              </a:lnSpc>
              <a:spcBef>
                <a:spcPct val="0"/>
              </a:spcBef>
            </a:pPr>
            <a:r>
              <a:rPr lang="en-US" sz="2499">
                <a:solidFill>
                  <a:srgbClr val="060506"/>
                </a:solidFill>
                <a:latin typeface="Poppins Bold"/>
              </a:rPr>
              <a:t>WHO?</a:t>
            </a:r>
          </a:p>
        </p:txBody>
      </p:sp>
      <p:sp>
        <p:nvSpPr>
          <p:cNvPr id="15" name="TextBox 15"/>
          <p:cNvSpPr txBox="1"/>
          <p:nvPr/>
        </p:nvSpPr>
        <p:spPr>
          <a:xfrm>
            <a:off x="339450" y="6565891"/>
            <a:ext cx="2057584" cy="441325"/>
          </a:xfrm>
          <a:prstGeom prst="rect">
            <a:avLst/>
          </a:prstGeom>
        </p:spPr>
        <p:txBody>
          <a:bodyPr lIns="0" tIns="0" rIns="0" bIns="0" rtlCol="0" anchor="t">
            <a:spAutoFit/>
          </a:bodyPr>
          <a:lstStyle/>
          <a:p>
            <a:pPr algn="ctr">
              <a:lnSpc>
                <a:spcPts val="3499"/>
              </a:lnSpc>
              <a:spcBef>
                <a:spcPct val="0"/>
              </a:spcBef>
            </a:pPr>
            <a:r>
              <a:rPr lang="en-US" sz="2499">
                <a:solidFill>
                  <a:srgbClr val="060506"/>
                </a:solidFill>
                <a:latin typeface="Poppins Bold"/>
              </a:rPr>
              <a:t>WHAT?</a:t>
            </a:r>
          </a:p>
        </p:txBody>
      </p:sp>
      <p:sp>
        <p:nvSpPr>
          <p:cNvPr id="16" name="TextBox 16"/>
          <p:cNvSpPr txBox="1"/>
          <p:nvPr/>
        </p:nvSpPr>
        <p:spPr>
          <a:xfrm>
            <a:off x="339450" y="8018522"/>
            <a:ext cx="2057584" cy="441325"/>
          </a:xfrm>
          <a:prstGeom prst="rect">
            <a:avLst/>
          </a:prstGeom>
        </p:spPr>
        <p:txBody>
          <a:bodyPr lIns="0" tIns="0" rIns="0" bIns="0" rtlCol="0" anchor="t">
            <a:spAutoFit/>
          </a:bodyPr>
          <a:lstStyle/>
          <a:p>
            <a:pPr algn="ctr">
              <a:lnSpc>
                <a:spcPts val="3499"/>
              </a:lnSpc>
              <a:spcBef>
                <a:spcPct val="0"/>
              </a:spcBef>
            </a:pPr>
            <a:r>
              <a:rPr lang="en-US" sz="2499">
                <a:solidFill>
                  <a:srgbClr val="060506"/>
                </a:solidFill>
                <a:latin typeface="Poppins Bold"/>
              </a:rPr>
              <a:t>HOW?</a:t>
            </a:r>
          </a:p>
        </p:txBody>
      </p:sp>
      <p:sp>
        <p:nvSpPr>
          <p:cNvPr id="17" name="TextBox 17"/>
          <p:cNvSpPr txBox="1"/>
          <p:nvPr/>
        </p:nvSpPr>
        <p:spPr>
          <a:xfrm>
            <a:off x="2921555" y="2965639"/>
            <a:ext cx="9022382" cy="1268730"/>
          </a:xfrm>
          <a:prstGeom prst="rect">
            <a:avLst/>
          </a:prstGeom>
        </p:spPr>
        <p:txBody>
          <a:bodyPr lIns="0" tIns="0" rIns="0" bIns="0" rtlCol="0" anchor="t">
            <a:spAutoFit/>
          </a:bodyPr>
          <a:lstStyle/>
          <a:p>
            <a:pPr>
              <a:lnSpc>
                <a:spcPts val="2520"/>
              </a:lnSpc>
              <a:spcBef>
                <a:spcPct val="0"/>
              </a:spcBef>
            </a:pPr>
            <a:r>
              <a:rPr lang="en-US" sz="1800">
                <a:solidFill>
                  <a:srgbClr val="060506"/>
                </a:solidFill>
                <a:latin typeface="Poppins"/>
              </a:rPr>
              <a:t>Congress are the people's elected officials. As Americans we have the right to advocate for issues that are important to us. The GRC will be the leaders for each of the 8 regions on legislative advocacy actions. Focusing on the priorities set out at the Gold Star Wives, Inc. National Convention.</a:t>
            </a:r>
          </a:p>
        </p:txBody>
      </p:sp>
      <p:sp>
        <p:nvSpPr>
          <p:cNvPr id="18" name="TextBox 18"/>
          <p:cNvSpPr txBox="1"/>
          <p:nvPr/>
        </p:nvSpPr>
        <p:spPr>
          <a:xfrm>
            <a:off x="2901357" y="4777105"/>
            <a:ext cx="9440154" cy="675640"/>
          </a:xfrm>
          <a:prstGeom prst="rect">
            <a:avLst/>
          </a:prstGeom>
        </p:spPr>
        <p:txBody>
          <a:bodyPr lIns="0" tIns="0" rIns="0" bIns="0" rtlCol="0" anchor="t">
            <a:spAutoFit/>
          </a:bodyPr>
          <a:lstStyle/>
          <a:p>
            <a:pPr>
              <a:lnSpc>
                <a:spcPts val="2660"/>
              </a:lnSpc>
              <a:spcBef>
                <a:spcPct val="0"/>
              </a:spcBef>
            </a:pPr>
            <a:r>
              <a:rPr lang="en-US" sz="1900">
                <a:solidFill>
                  <a:srgbClr val="060506"/>
                </a:solidFill>
                <a:latin typeface="Poppins"/>
              </a:rPr>
              <a:t>Each region has two places on the GRC, one spot was nominated by each region president, the second spot was selected by the co-chairs.</a:t>
            </a:r>
          </a:p>
        </p:txBody>
      </p:sp>
      <p:sp>
        <p:nvSpPr>
          <p:cNvPr id="19" name="TextBox 19"/>
          <p:cNvSpPr txBox="1"/>
          <p:nvPr/>
        </p:nvSpPr>
        <p:spPr>
          <a:xfrm>
            <a:off x="2901357" y="6426191"/>
            <a:ext cx="9062778" cy="720725"/>
          </a:xfrm>
          <a:prstGeom prst="rect">
            <a:avLst/>
          </a:prstGeom>
        </p:spPr>
        <p:txBody>
          <a:bodyPr lIns="0" tIns="0" rIns="0" bIns="0" rtlCol="0" anchor="t">
            <a:spAutoFit/>
          </a:bodyPr>
          <a:lstStyle/>
          <a:p>
            <a:pPr>
              <a:lnSpc>
                <a:spcPts val="2800"/>
              </a:lnSpc>
              <a:spcBef>
                <a:spcPct val="0"/>
              </a:spcBef>
            </a:pPr>
            <a:r>
              <a:rPr lang="en-US" sz="2000">
                <a:solidFill>
                  <a:srgbClr val="060506"/>
                </a:solidFill>
                <a:latin typeface="Poppins"/>
              </a:rPr>
              <a:t>Every member should look towards their region's GRC members for assistance and information with legislative activities. </a:t>
            </a:r>
          </a:p>
        </p:txBody>
      </p:sp>
      <p:sp>
        <p:nvSpPr>
          <p:cNvPr id="20" name="TextBox 20"/>
          <p:cNvSpPr txBox="1"/>
          <p:nvPr/>
        </p:nvSpPr>
        <p:spPr>
          <a:xfrm>
            <a:off x="2904447" y="7800708"/>
            <a:ext cx="9807762" cy="1009015"/>
          </a:xfrm>
          <a:prstGeom prst="rect">
            <a:avLst/>
          </a:prstGeom>
        </p:spPr>
        <p:txBody>
          <a:bodyPr lIns="0" tIns="0" rIns="0" bIns="0" rtlCol="0" anchor="t">
            <a:spAutoFit/>
          </a:bodyPr>
          <a:lstStyle/>
          <a:p>
            <a:pPr>
              <a:lnSpc>
                <a:spcPts val="2660"/>
              </a:lnSpc>
              <a:spcBef>
                <a:spcPct val="0"/>
              </a:spcBef>
            </a:pPr>
            <a:r>
              <a:rPr lang="en-US" sz="1900">
                <a:solidFill>
                  <a:srgbClr val="060506"/>
                </a:solidFill>
                <a:latin typeface="Poppins"/>
              </a:rPr>
              <a:t>Our goal is to create and strengthen relationships with our Congresspeople. As bills are introduced in the new 118th Congress, we will push out information on what specific bills we need to advocate for.</a:t>
            </a:r>
          </a:p>
        </p:txBody>
      </p:sp>
      <p:pic>
        <p:nvPicPr>
          <p:cNvPr id="21" name="Picture 21"/>
          <p:cNvPicPr>
            <a:picLocks noChangeAspect="1"/>
          </p:cNvPicPr>
          <p:nvPr/>
        </p:nvPicPr>
        <p:blipFill>
          <a:blip r:embed="rId3"/>
          <a:srcRect/>
          <a:stretch>
            <a:fillRect/>
          </a:stretch>
        </p:blipFill>
        <p:spPr>
          <a:xfrm>
            <a:off x="14815424" y="9195243"/>
            <a:ext cx="3320503" cy="993313"/>
          </a:xfrm>
          <a:prstGeom prst="rect">
            <a:avLst/>
          </a:prstGeom>
        </p:spPr>
      </p:pic>
      <p:sp>
        <p:nvSpPr>
          <p:cNvPr id="22" name="AutoShape 22"/>
          <p:cNvSpPr/>
          <p:nvPr/>
        </p:nvSpPr>
        <p:spPr>
          <a:xfrm>
            <a:off x="0" y="7572108"/>
            <a:ext cx="12914254" cy="0"/>
          </a:xfrm>
          <a:prstGeom prst="line">
            <a:avLst/>
          </a:prstGeom>
          <a:ln w="9525" cap="flat">
            <a:solidFill>
              <a:srgbClr val="FCF1E9"/>
            </a:solidFill>
            <a:prstDash val="solid"/>
            <a:headEnd type="none" w="sm" len="sm"/>
            <a:tailEnd type="none" w="sm" len="sm"/>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4C57F"/>
        </a:solidFill>
        <a:effectLst/>
      </p:bgPr>
    </p:bg>
    <p:spTree>
      <p:nvGrpSpPr>
        <p:cNvPr id="1" name=""/>
        <p:cNvGrpSpPr/>
        <p:nvPr/>
      </p:nvGrpSpPr>
      <p:grpSpPr>
        <a:xfrm>
          <a:off x="0" y="0"/>
          <a:ext cx="0" cy="0"/>
          <a:chOff x="0" y="0"/>
          <a:chExt cx="0" cy="0"/>
        </a:xfrm>
      </p:grpSpPr>
      <p:grpSp>
        <p:nvGrpSpPr>
          <p:cNvPr id="2" name="Group 2"/>
          <p:cNvGrpSpPr/>
          <p:nvPr/>
        </p:nvGrpSpPr>
        <p:grpSpPr>
          <a:xfrm>
            <a:off x="10803364" y="0"/>
            <a:ext cx="7484636" cy="10287000"/>
            <a:chOff x="0" y="0"/>
            <a:chExt cx="2730415" cy="3752725"/>
          </a:xfrm>
        </p:grpSpPr>
        <p:sp>
          <p:nvSpPr>
            <p:cNvPr id="3" name="Freeform 3"/>
            <p:cNvSpPr/>
            <p:nvPr/>
          </p:nvSpPr>
          <p:spPr>
            <a:xfrm>
              <a:off x="0" y="0"/>
              <a:ext cx="2730415" cy="3752726"/>
            </a:xfrm>
            <a:custGeom>
              <a:avLst/>
              <a:gdLst/>
              <a:ahLst/>
              <a:cxnLst/>
              <a:rect l="l" t="t" r="r" b="b"/>
              <a:pathLst>
                <a:path w="2730415" h="3752726">
                  <a:moveTo>
                    <a:pt x="0" y="0"/>
                  </a:moveTo>
                  <a:lnTo>
                    <a:pt x="2730415" y="0"/>
                  </a:lnTo>
                  <a:lnTo>
                    <a:pt x="2730415" y="3752726"/>
                  </a:lnTo>
                  <a:lnTo>
                    <a:pt x="0" y="3752726"/>
                  </a:lnTo>
                  <a:close/>
                </a:path>
              </a:pathLst>
            </a:custGeom>
            <a:solidFill>
              <a:srgbClr val="E4C57F"/>
            </a:solidFill>
          </p:spPr>
        </p:sp>
      </p:grpSp>
      <p:sp>
        <p:nvSpPr>
          <p:cNvPr id="4" name="AutoShape 4"/>
          <p:cNvSpPr/>
          <p:nvPr/>
        </p:nvSpPr>
        <p:spPr>
          <a:xfrm rot="5400000">
            <a:off x="6371682" y="5110786"/>
            <a:ext cx="10253276" cy="31707"/>
          </a:xfrm>
          <a:prstGeom prst="line">
            <a:avLst/>
          </a:prstGeom>
          <a:ln w="28575" cap="flat">
            <a:solidFill>
              <a:srgbClr val="060506"/>
            </a:solidFill>
            <a:prstDash val="solid"/>
            <a:headEnd type="none" w="sm" len="sm"/>
            <a:tailEnd type="none" w="sm" len="sm"/>
          </a:ln>
        </p:spPr>
      </p:sp>
      <p:sp>
        <p:nvSpPr>
          <p:cNvPr id="5" name="AutoShape 5"/>
          <p:cNvSpPr/>
          <p:nvPr/>
        </p:nvSpPr>
        <p:spPr>
          <a:xfrm rot="5400000" flipV="1">
            <a:off x="12537329" y="5121086"/>
            <a:ext cx="10301992" cy="29840"/>
          </a:xfrm>
          <a:prstGeom prst="line">
            <a:avLst/>
          </a:prstGeom>
          <a:ln w="28575" cap="flat">
            <a:solidFill>
              <a:srgbClr val="060506"/>
            </a:solidFill>
            <a:prstDash val="solid"/>
            <a:headEnd type="none" w="sm" len="sm"/>
            <a:tailEnd type="none" w="sm" len="sm"/>
          </a:ln>
        </p:spPr>
        <p:txBody>
          <a:bodyPr/>
          <a:lstStyle/>
          <a:p>
            <a:endParaRPr lang="en-US" dirty="0"/>
          </a:p>
        </p:txBody>
      </p:sp>
      <p:sp>
        <p:nvSpPr>
          <p:cNvPr id="6" name="AutoShape 6"/>
          <p:cNvSpPr/>
          <p:nvPr/>
        </p:nvSpPr>
        <p:spPr>
          <a:xfrm rot="5400000">
            <a:off x="-3511792" y="5060823"/>
            <a:ext cx="8092821" cy="0"/>
          </a:xfrm>
          <a:prstGeom prst="line">
            <a:avLst/>
          </a:prstGeom>
          <a:ln w="28575" cap="flat">
            <a:solidFill>
              <a:srgbClr val="060506"/>
            </a:solidFill>
            <a:prstDash val="solid"/>
            <a:headEnd type="none" w="sm" len="sm"/>
            <a:tailEnd type="none" w="sm" len="sm"/>
          </a:ln>
        </p:spPr>
      </p:sp>
      <p:grpSp>
        <p:nvGrpSpPr>
          <p:cNvPr id="7" name="Group 7"/>
          <p:cNvGrpSpPr/>
          <p:nvPr/>
        </p:nvGrpSpPr>
        <p:grpSpPr>
          <a:xfrm>
            <a:off x="11523698" y="-1"/>
            <a:ext cx="6131921" cy="4647621"/>
            <a:chOff x="0" y="0"/>
            <a:chExt cx="8175894" cy="6308294"/>
          </a:xfrm>
        </p:grpSpPr>
        <p:pic>
          <p:nvPicPr>
            <p:cNvPr id="8" name="Picture 8"/>
            <p:cNvPicPr>
              <a:picLocks noChangeAspect="1"/>
            </p:cNvPicPr>
            <p:nvPr/>
          </p:nvPicPr>
          <p:blipFill>
            <a:blip r:embed="rId2"/>
            <a:srcRect l="6825" r="6825"/>
            <a:stretch>
              <a:fillRect/>
            </a:stretch>
          </p:blipFill>
          <p:spPr>
            <a:xfrm>
              <a:off x="0" y="0"/>
              <a:ext cx="8175894" cy="6308294"/>
            </a:xfrm>
            <a:prstGeom prst="rect">
              <a:avLst/>
            </a:prstGeom>
          </p:spPr>
        </p:pic>
      </p:grpSp>
      <p:grpSp>
        <p:nvGrpSpPr>
          <p:cNvPr id="9" name="Group 9"/>
          <p:cNvGrpSpPr/>
          <p:nvPr/>
        </p:nvGrpSpPr>
        <p:grpSpPr>
          <a:xfrm>
            <a:off x="11523698" y="5351362"/>
            <a:ext cx="6131921" cy="4931892"/>
            <a:chOff x="0" y="0"/>
            <a:chExt cx="8175894" cy="6513375"/>
          </a:xfrm>
        </p:grpSpPr>
        <p:pic>
          <p:nvPicPr>
            <p:cNvPr id="10" name="Picture 10"/>
            <p:cNvPicPr>
              <a:picLocks noChangeAspect="1"/>
            </p:cNvPicPr>
            <p:nvPr/>
          </p:nvPicPr>
          <p:blipFill>
            <a:blip r:embed="rId3"/>
            <a:srcRect l="44143" t="17578" b="17578"/>
            <a:stretch>
              <a:fillRect/>
            </a:stretch>
          </p:blipFill>
          <p:spPr>
            <a:xfrm>
              <a:off x="0" y="0"/>
              <a:ext cx="8175894" cy="6513375"/>
            </a:xfrm>
            <a:prstGeom prst="rect">
              <a:avLst/>
            </a:prstGeom>
          </p:spPr>
        </p:pic>
      </p:grpSp>
      <p:sp>
        <p:nvSpPr>
          <p:cNvPr id="11" name="AutoShape 11"/>
          <p:cNvSpPr/>
          <p:nvPr/>
        </p:nvSpPr>
        <p:spPr>
          <a:xfrm flipV="1">
            <a:off x="-12099" y="9065713"/>
            <a:ext cx="11463187" cy="27233"/>
          </a:xfrm>
          <a:prstGeom prst="line">
            <a:avLst/>
          </a:prstGeom>
          <a:ln w="28575" cap="flat">
            <a:solidFill>
              <a:srgbClr val="060506"/>
            </a:solidFill>
            <a:prstDash val="solid"/>
            <a:headEnd type="none" w="sm" len="sm"/>
            <a:tailEnd type="none" w="sm" len="sm"/>
          </a:ln>
        </p:spPr>
      </p:sp>
      <p:sp>
        <p:nvSpPr>
          <p:cNvPr id="12" name="AutoShape 12"/>
          <p:cNvSpPr/>
          <p:nvPr/>
        </p:nvSpPr>
        <p:spPr>
          <a:xfrm>
            <a:off x="1487" y="1028699"/>
            <a:ext cx="11463192" cy="27233"/>
          </a:xfrm>
          <a:prstGeom prst="line">
            <a:avLst/>
          </a:prstGeom>
          <a:ln w="28575" cap="flat">
            <a:solidFill>
              <a:srgbClr val="060506"/>
            </a:solidFill>
            <a:prstDash val="solid"/>
            <a:headEnd type="none" w="sm" len="sm"/>
            <a:tailEnd type="none" w="sm" len="sm"/>
          </a:ln>
        </p:spPr>
      </p:sp>
      <p:sp>
        <p:nvSpPr>
          <p:cNvPr id="13" name="AutoShape 13"/>
          <p:cNvSpPr/>
          <p:nvPr/>
        </p:nvSpPr>
        <p:spPr>
          <a:xfrm>
            <a:off x="11509410" y="4641281"/>
            <a:ext cx="6146208" cy="0"/>
          </a:xfrm>
          <a:prstGeom prst="line">
            <a:avLst/>
          </a:prstGeom>
          <a:ln w="28575" cap="flat">
            <a:solidFill>
              <a:srgbClr val="060506"/>
            </a:solidFill>
            <a:prstDash val="solid"/>
            <a:headEnd type="none" w="sm" len="sm"/>
            <a:tailEnd type="none" w="sm" len="sm"/>
          </a:ln>
        </p:spPr>
      </p:sp>
      <p:sp>
        <p:nvSpPr>
          <p:cNvPr id="14" name="AutoShape 14"/>
          <p:cNvSpPr/>
          <p:nvPr/>
        </p:nvSpPr>
        <p:spPr>
          <a:xfrm>
            <a:off x="11495123" y="5373394"/>
            <a:ext cx="6198596" cy="0"/>
          </a:xfrm>
          <a:prstGeom prst="line">
            <a:avLst/>
          </a:prstGeom>
          <a:ln w="28575" cap="flat">
            <a:solidFill>
              <a:srgbClr val="060506"/>
            </a:solidFill>
            <a:prstDash val="solid"/>
            <a:headEnd type="none" w="sm" len="sm"/>
            <a:tailEnd type="none" w="sm" len="sm"/>
          </a:ln>
        </p:spPr>
      </p:sp>
      <p:sp>
        <p:nvSpPr>
          <p:cNvPr id="15" name="TextBox 15"/>
          <p:cNvSpPr txBox="1"/>
          <p:nvPr/>
        </p:nvSpPr>
        <p:spPr>
          <a:xfrm>
            <a:off x="520331" y="9383290"/>
            <a:ext cx="1872657" cy="308610"/>
          </a:xfrm>
          <a:prstGeom prst="rect">
            <a:avLst/>
          </a:prstGeom>
        </p:spPr>
        <p:txBody>
          <a:bodyPr lIns="0" tIns="0" rIns="0" bIns="0" rtlCol="0" anchor="t">
            <a:spAutoFit/>
          </a:bodyPr>
          <a:lstStyle/>
          <a:p>
            <a:pPr>
              <a:lnSpc>
                <a:spcPts val="2220"/>
              </a:lnSpc>
              <a:spcBef>
                <a:spcPct val="0"/>
              </a:spcBef>
            </a:pPr>
            <a:r>
              <a:rPr lang="en-US" sz="2000">
                <a:solidFill>
                  <a:srgbClr val="060506"/>
                </a:solidFill>
                <a:latin typeface="Poppins"/>
              </a:rPr>
              <a:t>2022</a:t>
            </a:r>
          </a:p>
        </p:txBody>
      </p:sp>
      <p:sp>
        <p:nvSpPr>
          <p:cNvPr id="16" name="TextBox 16"/>
          <p:cNvSpPr txBox="1"/>
          <p:nvPr/>
        </p:nvSpPr>
        <p:spPr>
          <a:xfrm>
            <a:off x="724935" y="1331990"/>
            <a:ext cx="11142121" cy="917573"/>
          </a:xfrm>
          <a:prstGeom prst="rect">
            <a:avLst/>
          </a:prstGeom>
        </p:spPr>
        <p:txBody>
          <a:bodyPr lIns="0" tIns="0" rIns="0" bIns="0" rtlCol="0" anchor="t">
            <a:spAutoFit/>
          </a:bodyPr>
          <a:lstStyle/>
          <a:p>
            <a:pPr>
              <a:lnSpc>
                <a:spcPts val="6499"/>
              </a:lnSpc>
            </a:pPr>
            <a:r>
              <a:rPr lang="en-US" sz="6499">
                <a:solidFill>
                  <a:srgbClr val="060506"/>
                </a:solidFill>
                <a:latin typeface="Poppins Bold"/>
              </a:rPr>
              <a:t>U.S. CONGRESS</a:t>
            </a:r>
          </a:p>
        </p:txBody>
      </p:sp>
      <p:sp>
        <p:nvSpPr>
          <p:cNvPr id="17" name="TextBox 17"/>
          <p:cNvSpPr txBox="1"/>
          <p:nvPr/>
        </p:nvSpPr>
        <p:spPr>
          <a:xfrm>
            <a:off x="978750" y="3253894"/>
            <a:ext cx="9394770" cy="1372235"/>
          </a:xfrm>
          <a:prstGeom prst="rect">
            <a:avLst/>
          </a:prstGeom>
        </p:spPr>
        <p:txBody>
          <a:bodyPr lIns="0" tIns="0" rIns="0" bIns="0" rtlCol="0" anchor="t">
            <a:spAutoFit/>
          </a:bodyPr>
          <a:lstStyle/>
          <a:p>
            <a:pPr>
              <a:lnSpc>
                <a:spcPts val="3639"/>
              </a:lnSpc>
            </a:pPr>
            <a:r>
              <a:rPr lang="en-US" sz="2599">
                <a:solidFill>
                  <a:srgbClr val="060506"/>
                </a:solidFill>
                <a:latin typeface="Poppins"/>
              </a:rPr>
              <a:t>The United States Congress is made of up two entities:</a:t>
            </a:r>
          </a:p>
          <a:p>
            <a:pPr>
              <a:lnSpc>
                <a:spcPts val="3639"/>
              </a:lnSpc>
            </a:pPr>
            <a:endParaRPr lang="en-US" sz="2599">
              <a:solidFill>
                <a:srgbClr val="060506"/>
              </a:solidFill>
              <a:latin typeface="Poppins"/>
            </a:endParaRPr>
          </a:p>
          <a:p>
            <a:pPr>
              <a:lnSpc>
                <a:spcPts val="3639"/>
              </a:lnSpc>
              <a:spcBef>
                <a:spcPct val="0"/>
              </a:spcBef>
            </a:pPr>
            <a:endParaRPr lang="en-US" sz="2599">
              <a:solidFill>
                <a:srgbClr val="060506"/>
              </a:solidFill>
              <a:latin typeface="Poppins"/>
            </a:endParaRPr>
          </a:p>
        </p:txBody>
      </p:sp>
      <p:sp>
        <p:nvSpPr>
          <p:cNvPr id="18" name="TextBox 18"/>
          <p:cNvSpPr txBox="1"/>
          <p:nvPr/>
        </p:nvSpPr>
        <p:spPr>
          <a:xfrm>
            <a:off x="1817629" y="4505478"/>
            <a:ext cx="8555892" cy="843915"/>
          </a:xfrm>
          <a:prstGeom prst="rect">
            <a:avLst/>
          </a:prstGeom>
        </p:spPr>
        <p:txBody>
          <a:bodyPr lIns="0" tIns="0" rIns="0" bIns="0" rtlCol="0" anchor="t">
            <a:spAutoFit/>
          </a:bodyPr>
          <a:lstStyle/>
          <a:p>
            <a:pPr>
              <a:lnSpc>
                <a:spcPts val="3359"/>
              </a:lnSpc>
              <a:spcBef>
                <a:spcPct val="0"/>
              </a:spcBef>
            </a:pPr>
            <a:r>
              <a:rPr lang="en-US" sz="2400">
                <a:solidFill>
                  <a:srgbClr val="060506"/>
                </a:solidFill>
                <a:latin typeface="Poppins"/>
              </a:rPr>
              <a:t>435 Representatives - Each state has Congresspeople  based on population of each state</a:t>
            </a:r>
          </a:p>
        </p:txBody>
      </p:sp>
      <p:sp>
        <p:nvSpPr>
          <p:cNvPr id="19" name="TextBox 19"/>
          <p:cNvSpPr txBox="1"/>
          <p:nvPr/>
        </p:nvSpPr>
        <p:spPr>
          <a:xfrm>
            <a:off x="1283566" y="3996844"/>
            <a:ext cx="10024859" cy="441325"/>
          </a:xfrm>
          <a:prstGeom prst="rect">
            <a:avLst/>
          </a:prstGeom>
        </p:spPr>
        <p:txBody>
          <a:bodyPr lIns="0" tIns="0" rIns="0" bIns="0" rtlCol="0" anchor="t">
            <a:spAutoFit/>
          </a:bodyPr>
          <a:lstStyle/>
          <a:p>
            <a:pPr>
              <a:lnSpc>
                <a:spcPts val="3499"/>
              </a:lnSpc>
              <a:spcBef>
                <a:spcPct val="0"/>
              </a:spcBef>
            </a:pPr>
            <a:r>
              <a:rPr lang="en-US" sz="2499">
                <a:solidFill>
                  <a:srgbClr val="000000"/>
                </a:solidFill>
                <a:latin typeface="Poppins Bold"/>
              </a:rPr>
              <a:t>The House of Representatives</a:t>
            </a:r>
          </a:p>
        </p:txBody>
      </p:sp>
      <p:sp>
        <p:nvSpPr>
          <p:cNvPr id="20" name="TextBox 20"/>
          <p:cNvSpPr txBox="1"/>
          <p:nvPr/>
        </p:nvSpPr>
        <p:spPr>
          <a:xfrm>
            <a:off x="1283566" y="5504651"/>
            <a:ext cx="10024859" cy="441325"/>
          </a:xfrm>
          <a:prstGeom prst="rect">
            <a:avLst/>
          </a:prstGeom>
        </p:spPr>
        <p:txBody>
          <a:bodyPr lIns="0" tIns="0" rIns="0" bIns="0" rtlCol="0" anchor="t">
            <a:spAutoFit/>
          </a:bodyPr>
          <a:lstStyle/>
          <a:p>
            <a:pPr>
              <a:lnSpc>
                <a:spcPts val="3499"/>
              </a:lnSpc>
              <a:spcBef>
                <a:spcPct val="0"/>
              </a:spcBef>
            </a:pPr>
            <a:r>
              <a:rPr lang="en-US" sz="2499">
                <a:solidFill>
                  <a:srgbClr val="060506"/>
                </a:solidFill>
                <a:latin typeface="Poppins Bold"/>
              </a:rPr>
              <a:t>The Senate</a:t>
            </a:r>
          </a:p>
        </p:txBody>
      </p:sp>
      <p:sp>
        <p:nvSpPr>
          <p:cNvPr id="21" name="TextBox 21"/>
          <p:cNvSpPr txBox="1"/>
          <p:nvPr/>
        </p:nvSpPr>
        <p:spPr>
          <a:xfrm>
            <a:off x="1817629" y="5994236"/>
            <a:ext cx="10024859" cy="424815"/>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Poppins"/>
              </a:rPr>
              <a:t>100 Senators - 2 per state</a:t>
            </a:r>
          </a:p>
        </p:txBody>
      </p:sp>
      <p:sp>
        <p:nvSpPr>
          <p:cNvPr id="22" name="TextBox 22"/>
          <p:cNvSpPr txBox="1"/>
          <p:nvPr/>
        </p:nvSpPr>
        <p:spPr>
          <a:xfrm>
            <a:off x="1283566" y="6657176"/>
            <a:ext cx="7687340" cy="424815"/>
          </a:xfrm>
          <a:prstGeom prst="rect">
            <a:avLst/>
          </a:prstGeom>
        </p:spPr>
        <p:txBody>
          <a:bodyPr lIns="0" tIns="0" rIns="0" bIns="0" rtlCol="0" anchor="t">
            <a:spAutoFit/>
          </a:bodyPr>
          <a:lstStyle/>
          <a:p>
            <a:pPr algn="l">
              <a:lnSpc>
                <a:spcPts val="3359"/>
              </a:lnSpc>
            </a:pPr>
            <a:r>
              <a:rPr lang="en-US" sz="2400">
                <a:solidFill>
                  <a:srgbClr val="000000"/>
                </a:solidFill>
                <a:latin typeface="Poppins"/>
              </a:rPr>
              <a:t>This means every American citizen has:</a:t>
            </a:r>
          </a:p>
        </p:txBody>
      </p:sp>
      <p:sp>
        <p:nvSpPr>
          <p:cNvPr id="23" name="TextBox 23"/>
          <p:cNvSpPr txBox="1"/>
          <p:nvPr/>
        </p:nvSpPr>
        <p:spPr>
          <a:xfrm>
            <a:off x="1957637" y="7234391"/>
            <a:ext cx="7957689" cy="424815"/>
          </a:xfrm>
          <a:prstGeom prst="rect">
            <a:avLst/>
          </a:prstGeom>
        </p:spPr>
        <p:txBody>
          <a:bodyPr lIns="0" tIns="0" rIns="0" bIns="0" rtlCol="0" anchor="t">
            <a:spAutoFit/>
          </a:bodyPr>
          <a:lstStyle/>
          <a:p>
            <a:pPr marL="518160" lvl="1" indent="-259080" algn="l">
              <a:lnSpc>
                <a:spcPts val="3359"/>
              </a:lnSpc>
              <a:buFont typeface="Arial"/>
              <a:buChar char="•"/>
            </a:pPr>
            <a:r>
              <a:rPr lang="en-US" sz="2400">
                <a:solidFill>
                  <a:srgbClr val="000000"/>
                </a:solidFill>
                <a:latin typeface="Poppins Bold"/>
              </a:rPr>
              <a:t>1</a:t>
            </a:r>
            <a:r>
              <a:rPr lang="en-US" sz="2400">
                <a:solidFill>
                  <a:srgbClr val="000000"/>
                </a:solidFill>
                <a:latin typeface="Poppins"/>
              </a:rPr>
              <a:t> Represenative - based on your home address</a:t>
            </a:r>
          </a:p>
        </p:txBody>
      </p:sp>
      <p:sp>
        <p:nvSpPr>
          <p:cNvPr id="24" name="TextBox 24"/>
          <p:cNvSpPr txBox="1"/>
          <p:nvPr/>
        </p:nvSpPr>
        <p:spPr>
          <a:xfrm>
            <a:off x="1957637" y="8101166"/>
            <a:ext cx="7687340" cy="424815"/>
          </a:xfrm>
          <a:prstGeom prst="rect">
            <a:avLst/>
          </a:prstGeom>
        </p:spPr>
        <p:txBody>
          <a:bodyPr lIns="0" tIns="0" rIns="0" bIns="0" rtlCol="0" anchor="t">
            <a:spAutoFit/>
          </a:bodyPr>
          <a:lstStyle/>
          <a:p>
            <a:pPr marL="518160" lvl="1" indent="-259080" algn="l">
              <a:lnSpc>
                <a:spcPts val="3359"/>
              </a:lnSpc>
              <a:buFont typeface="Arial"/>
              <a:buChar char="•"/>
            </a:pPr>
            <a:r>
              <a:rPr lang="en-US" sz="2400">
                <a:solidFill>
                  <a:srgbClr val="000000"/>
                </a:solidFill>
                <a:latin typeface="Poppins Bold"/>
              </a:rPr>
              <a:t>2</a:t>
            </a:r>
            <a:r>
              <a:rPr lang="en-US" sz="2400">
                <a:solidFill>
                  <a:srgbClr val="000000"/>
                </a:solidFill>
                <a:latin typeface="Poppins"/>
              </a:rPr>
              <a:t> Senators - based on your home state</a:t>
            </a:r>
          </a:p>
        </p:txBody>
      </p:sp>
      <p:sp>
        <p:nvSpPr>
          <p:cNvPr id="25" name="TextBox 25"/>
          <p:cNvSpPr txBox="1"/>
          <p:nvPr/>
        </p:nvSpPr>
        <p:spPr>
          <a:xfrm>
            <a:off x="5404590" y="7667778"/>
            <a:ext cx="793434" cy="424815"/>
          </a:xfrm>
          <a:prstGeom prst="rect">
            <a:avLst/>
          </a:prstGeom>
        </p:spPr>
        <p:txBody>
          <a:bodyPr lIns="0" tIns="0" rIns="0" bIns="0" rtlCol="0" anchor="t">
            <a:spAutoFit/>
          </a:bodyPr>
          <a:lstStyle/>
          <a:p>
            <a:pPr algn="l">
              <a:lnSpc>
                <a:spcPts val="3359"/>
              </a:lnSpc>
            </a:pPr>
            <a:r>
              <a:rPr lang="en-US" sz="2400">
                <a:solidFill>
                  <a:srgbClr val="000000"/>
                </a:solidFill>
                <a:latin typeface="Poppins"/>
              </a:rPr>
              <a:t>AND</a:t>
            </a:r>
          </a:p>
        </p:txBody>
      </p:sp>
      <p:sp>
        <p:nvSpPr>
          <p:cNvPr id="26" name="TextBox 26"/>
          <p:cNvSpPr txBox="1"/>
          <p:nvPr/>
        </p:nvSpPr>
        <p:spPr>
          <a:xfrm>
            <a:off x="768981" y="2392438"/>
            <a:ext cx="10024859" cy="424815"/>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Poppins"/>
              </a:rPr>
              <a:t>January 2023 starts the 118th Congress which will last for 2 years.</a:t>
            </a:r>
          </a:p>
        </p:txBody>
      </p:sp>
      <p:pic>
        <p:nvPicPr>
          <p:cNvPr id="27" name="Picture 27"/>
          <p:cNvPicPr>
            <a:picLocks noChangeAspect="1"/>
          </p:cNvPicPr>
          <p:nvPr/>
        </p:nvPicPr>
        <p:blipFill>
          <a:blip r:embed="rId4"/>
          <a:srcRect/>
          <a:stretch>
            <a:fillRect/>
          </a:stretch>
        </p:blipFill>
        <p:spPr>
          <a:xfrm>
            <a:off x="7984726" y="9235821"/>
            <a:ext cx="3320503" cy="99331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1C37E"/>
        </a:solidFill>
        <a:effectLst/>
      </p:bgPr>
    </p:bg>
    <p:spTree>
      <p:nvGrpSpPr>
        <p:cNvPr id="1" name=""/>
        <p:cNvGrpSpPr/>
        <p:nvPr/>
      </p:nvGrpSpPr>
      <p:grpSpPr>
        <a:xfrm>
          <a:off x="0" y="0"/>
          <a:ext cx="0" cy="0"/>
          <a:chOff x="0" y="0"/>
          <a:chExt cx="0" cy="0"/>
        </a:xfrm>
      </p:grpSpPr>
      <p:sp>
        <p:nvSpPr>
          <p:cNvPr id="2" name="TextBox 2"/>
          <p:cNvSpPr txBox="1"/>
          <p:nvPr/>
        </p:nvSpPr>
        <p:spPr>
          <a:xfrm>
            <a:off x="908783" y="1095399"/>
            <a:ext cx="16188516" cy="1146178"/>
          </a:xfrm>
          <a:prstGeom prst="rect">
            <a:avLst/>
          </a:prstGeom>
        </p:spPr>
        <p:txBody>
          <a:bodyPr lIns="0" tIns="0" rIns="0" bIns="0" rtlCol="0" anchor="t">
            <a:spAutoFit/>
          </a:bodyPr>
          <a:lstStyle/>
          <a:p>
            <a:pPr algn="ctr">
              <a:lnSpc>
                <a:spcPts val="8000"/>
              </a:lnSpc>
            </a:pPr>
            <a:r>
              <a:rPr lang="en-US" sz="8000">
                <a:solidFill>
                  <a:srgbClr val="060506"/>
                </a:solidFill>
                <a:latin typeface="Poppins Bold"/>
              </a:rPr>
              <a:t>HOW CONGRESS WORKS</a:t>
            </a:r>
          </a:p>
        </p:txBody>
      </p:sp>
      <p:sp>
        <p:nvSpPr>
          <p:cNvPr id="3" name="AutoShape 3"/>
          <p:cNvSpPr/>
          <p:nvPr/>
        </p:nvSpPr>
        <p:spPr>
          <a:xfrm>
            <a:off x="-92374" y="2171765"/>
            <a:ext cx="18472748" cy="0"/>
          </a:xfrm>
          <a:prstGeom prst="line">
            <a:avLst/>
          </a:prstGeom>
          <a:ln w="28575" cap="flat">
            <a:solidFill>
              <a:srgbClr val="FCF1E9"/>
            </a:solidFill>
            <a:prstDash val="solid"/>
            <a:headEnd type="none" w="sm" len="sm"/>
            <a:tailEnd type="none" w="sm" len="sm"/>
          </a:ln>
        </p:spPr>
      </p:sp>
      <p:sp>
        <p:nvSpPr>
          <p:cNvPr id="4" name="AutoShape 4"/>
          <p:cNvSpPr/>
          <p:nvPr/>
        </p:nvSpPr>
        <p:spPr>
          <a:xfrm>
            <a:off x="0" y="742999"/>
            <a:ext cx="18288000" cy="0"/>
          </a:xfrm>
          <a:prstGeom prst="line">
            <a:avLst/>
          </a:prstGeom>
          <a:ln w="28575" cap="flat">
            <a:solidFill>
              <a:srgbClr val="FCF1E9"/>
            </a:solidFill>
            <a:prstDash val="solid"/>
            <a:headEnd type="none" w="sm" len="sm"/>
            <a:tailEnd type="none" w="sm" len="sm"/>
          </a:ln>
        </p:spPr>
      </p:sp>
      <p:sp>
        <p:nvSpPr>
          <p:cNvPr id="5" name="AutoShape 5"/>
          <p:cNvSpPr/>
          <p:nvPr/>
        </p:nvSpPr>
        <p:spPr>
          <a:xfrm flipV="1">
            <a:off x="0" y="9092945"/>
            <a:ext cx="18288000" cy="66031"/>
          </a:xfrm>
          <a:prstGeom prst="line">
            <a:avLst/>
          </a:prstGeom>
          <a:ln w="28575" cap="flat">
            <a:solidFill>
              <a:srgbClr val="FCF1E9"/>
            </a:solidFill>
            <a:prstDash val="solid"/>
            <a:headEnd type="none" w="sm" len="sm"/>
            <a:tailEnd type="none" w="sm" len="sm"/>
          </a:ln>
        </p:spPr>
      </p:sp>
      <p:sp>
        <p:nvSpPr>
          <p:cNvPr id="6" name="TextBox 6"/>
          <p:cNvSpPr txBox="1"/>
          <p:nvPr/>
        </p:nvSpPr>
        <p:spPr>
          <a:xfrm>
            <a:off x="1028700" y="9383290"/>
            <a:ext cx="1872657" cy="308610"/>
          </a:xfrm>
          <a:prstGeom prst="rect">
            <a:avLst/>
          </a:prstGeom>
        </p:spPr>
        <p:txBody>
          <a:bodyPr lIns="0" tIns="0" rIns="0" bIns="0" rtlCol="0" anchor="t">
            <a:spAutoFit/>
          </a:bodyPr>
          <a:lstStyle/>
          <a:p>
            <a:pPr>
              <a:lnSpc>
                <a:spcPts val="2220"/>
              </a:lnSpc>
              <a:spcBef>
                <a:spcPct val="0"/>
              </a:spcBef>
            </a:pPr>
            <a:r>
              <a:rPr lang="en-US" sz="2000">
                <a:solidFill>
                  <a:srgbClr val="060506"/>
                </a:solidFill>
                <a:latin typeface="Poppins"/>
              </a:rPr>
              <a:t>2022</a:t>
            </a:r>
          </a:p>
        </p:txBody>
      </p:sp>
      <p:sp>
        <p:nvSpPr>
          <p:cNvPr id="7" name="TextBox 7"/>
          <p:cNvSpPr txBox="1"/>
          <p:nvPr/>
        </p:nvSpPr>
        <p:spPr>
          <a:xfrm>
            <a:off x="6277968" y="8221344"/>
            <a:ext cx="5916811" cy="596899"/>
          </a:xfrm>
          <a:prstGeom prst="rect">
            <a:avLst/>
          </a:prstGeom>
        </p:spPr>
        <p:txBody>
          <a:bodyPr lIns="0" tIns="0" rIns="0" bIns="0" rtlCol="0" anchor="t">
            <a:spAutoFit/>
          </a:bodyPr>
          <a:lstStyle/>
          <a:p>
            <a:pPr algn="ctr">
              <a:lnSpc>
                <a:spcPts val="4900"/>
              </a:lnSpc>
            </a:pPr>
            <a:r>
              <a:rPr lang="en-US" sz="3500" u="sng" dirty="0">
                <a:solidFill>
                  <a:srgbClr val="000000"/>
                </a:solidFill>
                <a:latin typeface="Canva Sans"/>
              </a:rPr>
              <a:t>Learn more about Congress</a:t>
            </a:r>
          </a:p>
        </p:txBody>
      </p:sp>
      <p:pic>
        <p:nvPicPr>
          <p:cNvPr id="8" name="Picture 8"/>
          <p:cNvPicPr>
            <a:picLocks noChangeAspect="1"/>
          </p:cNvPicPr>
          <p:nvPr/>
        </p:nvPicPr>
        <p:blipFill>
          <a:blip r:embed="rId3"/>
          <a:srcRect/>
          <a:stretch>
            <a:fillRect/>
          </a:stretch>
        </p:blipFill>
        <p:spPr>
          <a:xfrm>
            <a:off x="14816127" y="9258300"/>
            <a:ext cx="3320503" cy="993313"/>
          </a:xfrm>
          <a:prstGeom prst="rect">
            <a:avLst/>
          </a:prstGeom>
        </p:spPr>
      </p:pic>
      <p:sp>
        <p:nvSpPr>
          <p:cNvPr id="9" name="TextBox 9"/>
          <p:cNvSpPr txBox="1"/>
          <p:nvPr/>
        </p:nvSpPr>
        <p:spPr>
          <a:xfrm>
            <a:off x="6270631" y="2432077"/>
            <a:ext cx="5464820" cy="580390"/>
          </a:xfrm>
          <a:prstGeom prst="rect">
            <a:avLst/>
          </a:prstGeom>
        </p:spPr>
        <p:txBody>
          <a:bodyPr lIns="0" tIns="0" rIns="0" bIns="0" rtlCol="0" anchor="t">
            <a:spAutoFit/>
          </a:bodyPr>
          <a:lstStyle/>
          <a:p>
            <a:pPr algn="ctr">
              <a:lnSpc>
                <a:spcPts val="4759"/>
              </a:lnSpc>
            </a:pPr>
            <a:r>
              <a:rPr lang="en-US" sz="3399">
                <a:solidFill>
                  <a:srgbClr val="000000"/>
                </a:solidFill>
                <a:latin typeface="Canva Sans Italics"/>
              </a:rPr>
              <a:t>How a Bill Becomes A Law</a:t>
            </a:r>
          </a:p>
        </p:txBody>
      </p:sp>
      <p:pic>
        <p:nvPicPr>
          <p:cNvPr id="10" name="Online Media 9" title="Schoolhouse Rock- How a Bill Becomes a Law">
            <a:hlinkClick r:id="" action="ppaction://media"/>
            <a:extLst>
              <a:ext uri="{FF2B5EF4-FFF2-40B4-BE49-F238E27FC236}">
                <a16:creationId xmlns:a16="http://schemas.microsoft.com/office/drawing/2014/main" id="{1F9A6ADA-E9AD-1D8C-5EBB-6D6791F659A3}"/>
              </a:ext>
            </a:extLst>
          </p:cNvPr>
          <p:cNvPicPr>
            <a:picLocks noRot="1" noChangeAspect="1"/>
          </p:cNvPicPr>
          <p:nvPr>
            <a:videoFile r:link="rId1"/>
          </p:nvPr>
        </p:nvPicPr>
        <p:blipFill>
          <a:blip r:embed="rId4"/>
          <a:stretch>
            <a:fillRect/>
          </a:stretch>
        </p:blipFill>
        <p:spPr>
          <a:xfrm>
            <a:off x="6366175" y="3703817"/>
            <a:ext cx="5740395" cy="43052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4C57F"/>
        </a:solidFill>
        <a:effectLst/>
      </p:bgPr>
    </p:bg>
    <p:spTree>
      <p:nvGrpSpPr>
        <p:cNvPr id="1" name=""/>
        <p:cNvGrpSpPr/>
        <p:nvPr/>
      </p:nvGrpSpPr>
      <p:grpSpPr>
        <a:xfrm>
          <a:off x="0" y="0"/>
          <a:ext cx="0" cy="0"/>
          <a:chOff x="0" y="0"/>
          <a:chExt cx="0" cy="0"/>
        </a:xfrm>
      </p:grpSpPr>
      <p:grpSp>
        <p:nvGrpSpPr>
          <p:cNvPr id="2" name="Group 2"/>
          <p:cNvGrpSpPr/>
          <p:nvPr/>
        </p:nvGrpSpPr>
        <p:grpSpPr>
          <a:xfrm>
            <a:off x="11830874" y="1775558"/>
            <a:ext cx="6442838" cy="3656240"/>
            <a:chOff x="0" y="0"/>
            <a:chExt cx="2436873" cy="1333806"/>
          </a:xfrm>
        </p:grpSpPr>
        <p:sp>
          <p:nvSpPr>
            <p:cNvPr id="3" name="Freeform 3"/>
            <p:cNvSpPr/>
            <p:nvPr/>
          </p:nvSpPr>
          <p:spPr>
            <a:xfrm>
              <a:off x="0" y="0"/>
              <a:ext cx="2436873" cy="1333806"/>
            </a:xfrm>
            <a:custGeom>
              <a:avLst/>
              <a:gdLst/>
              <a:ahLst/>
              <a:cxnLst/>
              <a:rect l="l" t="t" r="r" b="b"/>
              <a:pathLst>
                <a:path w="2436873" h="1333806">
                  <a:moveTo>
                    <a:pt x="0" y="0"/>
                  </a:moveTo>
                  <a:lnTo>
                    <a:pt x="2436873" y="0"/>
                  </a:lnTo>
                  <a:lnTo>
                    <a:pt x="2436873" y="1333806"/>
                  </a:lnTo>
                  <a:lnTo>
                    <a:pt x="0" y="1333806"/>
                  </a:lnTo>
                  <a:close/>
                </a:path>
              </a:pathLst>
            </a:custGeom>
            <a:solidFill>
              <a:srgbClr val="E4C57F"/>
            </a:solidFill>
          </p:spPr>
        </p:sp>
      </p:grpSp>
      <p:grpSp>
        <p:nvGrpSpPr>
          <p:cNvPr id="4" name="Group 4"/>
          <p:cNvGrpSpPr/>
          <p:nvPr/>
        </p:nvGrpSpPr>
        <p:grpSpPr>
          <a:xfrm>
            <a:off x="14288" y="5431797"/>
            <a:ext cx="6480939" cy="3661149"/>
            <a:chOff x="0" y="0"/>
            <a:chExt cx="2436873" cy="1335597"/>
          </a:xfrm>
        </p:grpSpPr>
        <p:sp>
          <p:nvSpPr>
            <p:cNvPr id="5" name="Freeform 5"/>
            <p:cNvSpPr/>
            <p:nvPr/>
          </p:nvSpPr>
          <p:spPr>
            <a:xfrm>
              <a:off x="0" y="0"/>
              <a:ext cx="2436873" cy="1335597"/>
            </a:xfrm>
            <a:custGeom>
              <a:avLst/>
              <a:gdLst/>
              <a:ahLst/>
              <a:cxnLst/>
              <a:rect l="l" t="t" r="r" b="b"/>
              <a:pathLst>
                <a:path w="2436873" h="1335597">
                  <a:moveTo>
                    <a:pt x="0" y="0"/>
                  </a:moveTo>
                  <a:lnTo>
                    <a:pt x="2436873" y="0"/>
                  </a:lnTo>
                  <a:lnTo>
                    <a:pt x="2436873" y="1335597"/>
                  </a:lnTo>
                  <a:lnTo>
                    <a:pt x="0" y="1335597"/>
                  </a:lnTo>
                  <a:close/>
                </a:path>
              </a:pathLst>
            </a:custGeom>
            <a:solidFill>
              <a:srgbClr val="E4C57F"/>
            </a:solidFill>
          </p:spPr>
        </p:sp>
      </p:grpSp>
      <p:sp>
        <p:nvSpPr>
          <p:cNvPr id="6" name="AutoShape 6"/>
          <p:cNvSpPr/>
          <p:nvPr/>
        </p:nvSpPr>
        <p:spPr>
          <a:xfrm flipV="1">
            <a:off x="0" y="1746982"/>
            <a:ext cx="18288000" cy="11655"/>
          </a:xfrm>
          <a:prstGeom prst="line">
            <a:avLst/>
          </a:prstGeom>
          <a:ln w="28575" cap="flat">
            <a:solidFill>
              <a:srgbClr val="060506"/>
            </a:solidFill>
            <a:prstDash val="solid"/>
            <a:headEnd type="none" w="sm" len="sm"/>
            <a:tailEnd type="none" w="sm" len="sm"/>
          </a:ln>
        </p:spPr>
      </p:sp>
      <p:sp>
        <p:nvSpPr>
          <p:cNvPr id="7" name="AutoShape 7"/>
          <p:cNvSpPr/>
          <p:nvPr/>
        </p:nvSpPr>
        <p:spPr>
          <a:xfrm flipV="1">
            <a:off x="38100" y="5362009"/>
            <a:ext cx="18249899" cy="41213"/>
          </a:xfrm>
          <a:prstGeom prst="line">
            <a:avLst/>
          </a:prstGeom>
          <a:ln w="28575" cap="flat">
            <a:solidFill>
              <a:srgbClr val="060506"/>
            </a:solidFill>
            <a:prstDash val="solid"/>
            <a:headEnd type="none" w="sm" len="sm"/>
            <a:tailEnd type="none" w="sm" len="sm"/>
          </a:ln>
        </p:spPr>
      </p:sp>
      <p:grpSp>
        <p:nvGrpSpPr>
          <p:cNvPr id="8" name="Group 8"/>
          <p:cNvGrpSpPr/>
          <p:nvPr/>
        </p:nvGrpSpPr>
        <p:grpSpPr>
          <a:xfrm>
            <a:off x="6457127" y="1775558"/>
            <a:ext cx="5373746" cy="7345963"/>
            <a:chOff x="0" y="0"/>
            <a:chExt cx="7164995" cy="9794618"/>
          </a:xfrm>
        </p:grpSpPr>
        <p:pic>
          <p:nvPicPr>
            <p:cNvPr id="9" name="Picture 9"/>
            <p:cNvPicPr>
              <a:picLocks noChangeAspect="1"/>
            </p:cNvPicPr>
            <p:nvPr/>
          </p:nvPicPr>
          <p:blipFill>
            <a:blip r:embed="rId2"/>
            <a:srcRect l="27610" r="27610" b="8638"/>
            <a:stretch>
              <a:fillRect/>
            </a:stretch>
          </p:blipFill>
          <p:spPr>
            <a:xfrm>
              <a:off x="0" y="0"/>
              <a:ext cx="7164995" cy="9794618"/>
            </a:xfrm>
            <a:prstGeom prst="rect">
              <a:avLst/>
            </a:prstGeom>
          </p:spPr>
        </p:pic>
      </p:grpSp>
      <p:sp>
        <p:nvSpPr>
          <p:cNvPr id="10" name="AutoShape 10"/>
          <p:cNvSpPr/>
          <p:nvPr/>
        </p:nvSpPr>
        <p:spPr>
          <a:xfrm rot="5400000">
            <a:off x="2769858" y="5434252"/>
            <a:ext cx="7345963" cy="0"/>
          </a:xfrm>
          <a:prstGeom prst="line">
            <a:avLst/>
          </a:prstGeom>
          <a:ln w="28575" cap="flat">
            <a:solidFill>
              <a:srgbClr val="060506"/>
            </a:solidFill>
            <a:prstDash val="solid"/>
            <a:headEnd type="none" w="sm" len="sm"/>
            <a:tailEnd type="none" w="sm" len="sm"/>
          </a:ln>
        </p:spPr>
      </p:sp>
      <p:sp>
        <p:nvSpPr>
          <p:cNvPr id="11" name="AutoShape 11"/>
          <p:cNvSpPr/>
          <p:nvPr/>
        </p:nvSpPr>
        <p:spPr>
          <a:xfrm rot="5400000">
            <a:off x="8172179" y="5434252"/>
            <a:ext cx="7345963" cy="0"/>
          </a:xfrm>
          <a:prstGeom prst="line">
            <a:avLst/>
          </a:prstGeom>
          <a:ln w="28575" cap="flat">
            <a:solidFill>
              <a:srgbClr val="060506"/>
            </a:solidFill>
            <a:prstDash val="solid"/>
            <a:headEnd type="none" w="sm" len="sm"/>
            <a:tailEnd type="none" w="sm" len="sm"/>
          </a:ln>
        </p:spPr>
      </p:sp>
      <p:sp>
        <p:nvSpPr>
          <p:cNvPr id="12" name="AutoShape 12"/>
          <p:cNvSpPr/>
          <p:nvPr/>
        </p:nvSpPr>
        <p:spPr>
          <a:xfrm flipV="1">
            <a:off x="-25167" y="9092946"/>
            <a:ext cx="18313167" cy="34276"/>
          </a:xfrm>
          <a:prstGeom prst="line">
            <a:avLst/>
          </a:prstGeom>
          <a:ln w="28575" cap="flat">
            <a:solidFill>
              <a:srgbClr val="060506"/>
            </a:solidFill>
            <a:prstDash val="solid"/>
            <a:headEnd type="none" w="sm" len="sm"/>
            <a:tailEnd type="none" w="sm" len="sm"/>
          </a:ln>
        </p:spPr>
      </p:sp>
      <p:sp>
        <p:nvSpPr>
          <p:cNvPr id="13" name="TextBox 13"/>
          <p:cNvSpPr txBox="1"/>
          <p:nvPr/>
        </p:nvSpPr>
        <p:spPr>
          <a:xfrm>
            <a:off x="1494196" y="708020"/>
            <a:ext cx="15017691" cy="927106"/>
          </a:xfrm>
          <a:prstGeom prst="rect">
            <a:avLst/>
          </a:prstGeom>
        </p:spPr>
        <p:txBody>
          <a:bodyPr lIns="0" tIns="0" rIns="0" bIns="0" rtlCol="0" anchor="t">
            <a:spAutoFit/>
          </a:bodyPr>
          <a:lstStyle/>
          <a:p>
            <a:pPr algn="ctr">
              <a:lnSpc>
                <a:spcPts val="6500"/>
              </a:lnSpc>
            </a:pPr>
            <a:r>
              <a:rPr lang="en-US" sz="6500">
                <a:solidFill>
                  <a:srgbClr val="060506"/>
                </a:solidFill>
                <a:latin typeface="Poppins Bold"/>
              </a:rPr>
              <a:t>COMMITTEES OF RELEVANCE</a:t>
            </a:r>
          </a:p>
        </p:txBody>
      </p:sp>
      <p:sp>
        <p:nvSpPr>
          <p:cNvPr id="14" name="TextBox 14"/>
          <p:cNvSpPr txBox="1"/>
          <p:nvPr/>
        </p:nvSpPr>
        <p:spPr>
          <a:xfrm>
            <a:off x="201264" y="2103173"/>
            <a:ext cx="5915634" cy="354328"/>
          </a:xfrm>
          <a:prstGeom prst="rect">
            <a:avLst/>
          </a:prstGeom>
        </p:spPr>
        <p:txBody>
          <a:bodyPr lIns="0" tIns="0" rIns="0" bIns="0" rtlCol="0" anchor="t">
            <a:spAutoFit/>
          </a:bodyPr>
          <a:lstStyle/>
          <a:p>
            <a:pPr>
              <a:lnSpc>
                <a:spcPts val="2940"/>
              </a:lnSpc>
            </a:pPr>
            <a:r>
              <a:rPr lang="en-US" sz="2100" dirty="0">
                <a:solidFill>
                  <a:srgbClr val="060506"/>
                </a:solidFill>
                <a:latin typeface="Poppins Bold"/>
                <a:hlinkClick r:id="rId3"/>
              </a:rPr>
              <a:t>The House Committee on </a:t>
            </a:r>
            <a:r>
              <a:rPr lang="en-US" sz="2100" dirty="0" err="1">
                <a:solidFill>
                  <a:srgbClr val="060506"/>
                </a:solidFill>
                <a:latin typeface="Poppins Bold"/>
                <a:hlinkClick r:id="rId3"/>
              </a:rPr>
              <a:t>Veterans'Affairs</a:t>
            </a:r>
            <a:endParaRPr lang="en-US" sz="2100" dirty="0">
              <a:solidFill>
                <a:srgbClr val="060506"/>
              </a:solidFill>
              <a:latin typeface="Poppins Bold"/>
            </a:endParaRPr>
          </a:p>
        </p:txBody>
      </p:sp>
      <p:sp>
        <p:nvSpPr>
          <p:cNvPr id="15" name="TextBox 15"/>
          <p:cNvSpPr txBox="1"/>
          <p:nvPr/>
        </p:nvSpPr>
        <p:spPr>
          <a:xfrm>
            <a:off x="12457332" y="2293369"/>
            <a:ext cx="5197054" cy="354328"/>
          </a:xfrm>
          <a:prstGeom prst="rect">
            <a:avLst/>
          </a:prstGeom>
        </p:spPr>
        <p:txBody>
          <a:bodyPr lIns="0" tIns="0" rIns="0" bIns="0" rtlCol="0" anchor="t">
            <a:spAutoFit/>
          </a:bodyPr>
          <a:lstStyle/>
          <a:p>
            <a:pPr algn="r">
              <a:lnSpc>
                <a:spcPts val="2940"/>
              </a:lnSpc>
            </a:pPr>
            <a:r>
              <a:rPr lang="en-US" sz="2100" dirty="0">
                <a:solidFill>
                  <a:srgbClr val="060506"/>
                </a:solidFill>
                <a:latin typeface="Poppins Bold"/>
                <a:hlinkClick r:id="rId4"/>
              </a:rPr>
              <a:t>House Armed Services Committee</a:t>
            </a:r>
            <a:endParaRPr lang="en-US" sz="2100" dirty="0">
              <a:solidFill>
                <a:srgbClr val="060506"/>
              </a:solidFill>
              <a:latin typeface="Poppins Bold"/>
            </a:endParaRPr>
          </a:p>
        </p:txBody>
      </p:sp>
      <p:sp>
        <p:nvSpPr>
          <p:cNvPr id="16" name="TextBox 16"/>
          <p:cNvSpPr txBox="1"/>
          <p:nvPr/>
        </p:nvSpPr>
        <p:spPr>
          <a:xfrm>
            <a:off x="12457332" y="5774697"/>
            <a:ext cx="5197054" cy="746760"/>
          </a:xfrm>
          <a:prstGeom prst="rect">
            <a:avLst/>
          </a:prstGeom>
        </p:spPr>
        <p:txBody>
          <a:bodyPr lIns="0" tIns="0" rIns="0" bIns="0" rtlCol="0" anchor="t">
            <a:spAutoFit/>
          </a:bodyPr>
          <a:lstStyle/>
          <a:p>
            <a:pPr algn="r">
              <a:lnSpc>
                <a:spcPts val="2940"/>
              </a:lnSpc>
            </a:pPr>
            <a:r>
              <a:rPr lang="en-US" sz="2100" dirty="0">
                <a:solidFill>
                  <a:srgbClr val="060506"/>
                </a:solidFill>
                <a:latin typeface="Poppins Bold"/>
                <a:hlinkClick r:id="rId5"/>
              </a:rPr>
              <a:t>United States Senate Committee on Armed Services</a:t>
            </a:r>
            <a:endParaRPr lang="en-US" sz="2100" dirty="0">
              <a:solidFill>
                <a:srgbClr val="060506"/>
              </a:solidFill>
              <a:latin typeface="Poppins Bold"/>
            </a:endParaRPr>
          </a:p>
        </p:txBody>
      </p:sp>
      <p:sp>
        <p:nvSpPr>
          <p:cNvPr id="17" name="TextBox 17"/>
          <p:cNvSpPr txBox="1"/>
          <p:nvPr/>
        </p:nvSpPr>
        <p:spPr>
          <a:xfrm>
            <a:off x="446657" y="2601979"/>
            <a:ext cx="5312876" cy="2482850"/>
          </a:xfrm>
          <a:prstGeom prst="rect">
            <a:avLst/>
          </a:prstGeom>
        </p:spPr>
        <p:txBody>
          <a:bodyPr lIns="0" tIns="0" rIns="0" bIns="0" rtlCol="0" anchor="t">
            <a:spAutoFit/>
          </a:bodyPr>
          <a:lstStyle/>
          <a:p>
            <a:pPr>
              <a:lnSpc>
                <a:spcPts val="2800"/>
              </a:lnSpc>
              <a:spcBef>
                <a:spcPct val="0"/>
              </a:spcBef>
            </a:pPr>
            <a:r>
              <a:rPr lang="en-US" sz="2000">
                <a:solidFill>
                  <a:srgbClr val="060506"/>
                </a:solidFill>
                <a:latin typeface="Poppins"/>
              </a:rPr>
              <a:t>Oversees agencies, reviews current legislation, recommends new bills or ammentments for veterans. Areas include retiring and disability pension, life insurance, education, vocational training, medical care, home loans, and cemeteries.</a:t>
            </a:r>
          </a:p>
        </p:txBody>
      </p:sp>
      <p:sp>
        <p:nvSpPr>
          <p:cNvPr id="18" name="TextBox 18"/>
          <p:cNvSpPr txBox="1"/>
          <p:nvPr/>
        </p:nvSpPr>
        <p:spPr>
          <a:xfrm>
            <a:off x="13082421" y="2857553"/>
            <a:ext cx="4571965" cy="1425575"/>
          </a:xfrm>
          <a:prstGeom prst="rect">
            <a:avLst/>
          </a:prstGeom>
        </p:spPr>
        <p:txBody>
          <a:bodyPr lIns="0" tIns="0" rIns="0" bIns="0" rtlCol="0" anchor="t">
            <a:spAutoFit/>
          </a:bodyPr>
          <a:lstStyle/>
          <a:p>
            <a:pPr algn="r">
              <a:lnSpc>
                <a:spcPts val="2800"/>
              </a:lnSpc>
              <a:spcBef>
                <a:spcPct val="0"/>
              </a:spcBef>
            </a:pPr>
            <a:r>
              <a:rPr lang="en-US" sz="2000" dirty="0">
                <a:solidFill>
                  <a:srgbClr val="060506"/>
                </a:solidFill>
                <a:latin typeface="Poppins"/>
              </a:rPr>
              <a:t>Responsible for funding and oversight of the Department of Defense, the U.S. Armed Forces, and part of Department of Energy.</a:t>
            </a:r>
          </a:p>
        </p:txBody>
      </p:sp>
      <p:sp>
        <p:nvSpPr>
          <p:cNvPr id="19" name="TextBox 19"/>
          <p:cNvSpPr txBox="1"/>
          <p:nvPr/>
        </p:nvSpPr>
        <p:spPr>
          <a:xfrm>
            <a:off x="12272585" y="6708652"/>
            <a:ext cx="5381801" cy="2130425"/>
          </a:xfrm>
          <a:prstGeom prst="rect">
            <a:avLst/>
          </a:prstGeom>
        </p:spPr>
        <p:txBody>
          <a:bodyPr lIns="0" tIns="0" rIns="0" bIns="0" rtlCol="0" anchor="t">
            <a:spAutoFit/>
          </a:bodyPr>
          <a:lstStyle/>
          <a:p>
            <a:pPr algn="r">
              <a:lnSpc>
                <a:spcPts val="2800"/>
              </a:lnSpc>
              <a:spcBef>
                <a:spcPct val="0"/>
              </a:spcBef>
            </a:pPr>
            <a:r>
              <a:rPr lang="en-US" sz="2000">
                <a:solidFill>
                  <a:srgbClr val="060506"/>
                </a:solidFill>
                <a:latin typeface="Poppins"/>
              </a:rPr>
              <a:t>Legislative oversight over the Department of Defense, military research and development, nuclear energy, benefits for members of the military, the Selected Service System, and other matters related to defense politcy</a:t>
            </a:r>
          </a:p>
        </p:txBody>
      </p:sp>
      <p:sp>
        <p:nvSpPr>
          <p:cNvPr id="20" name="TextBox 20"/>
          <p:cNvSpPr txBox="1"/>
          <p:nvPr/>
        </p:nvSpPr>
        <p:spPr>
          <a:xfrm>
            <a:off x="201264" y="5987105"/>
            <a:ext cx="6293963" cy="354328"/>
          </a:xfrm>
          <a:prstGeom prst="rect">
            <a:avLst/>
          </a:prstGeom>
        </p:spPr>
        <p:txBody>
          <a:bodyPr lIns="0" tIns="0" rIns="0" bIns="0" rtlCol="0" anchor="t">
            <a:spAutoFit/>
          </a:bodyPr>
          <a:lstStyle/>
          <a:p>
            <a:pPr>
              <a:lnSpc>
                <a:spcPts val="2940"/>
              </a:lnSpc>
              <a:spcBef>
                <a:spcPct val="0"/>
              </a:spcBef>
            </a:pPr>
            <a:r>
              <a:rPr lang="en-US" sz="2100" dirty="0">
                <a:solidFill>
                  <a:srgbClr val="060506"/>
                </a:solidFill>
                <a:latin typeface="Poppins Bold"/>
                <a:hlinkClick r:id="rId6"/>
              </a:rPr>
              <a:t>U. S. Senate Committee on Veterans' Affairs</a:t>
            </a:r>
            <a:endParaRPr lang="en-US" sz="2100" dirty="0">
              <a:solidFill>
                <a:srgbClr val="060506"/>
              </a:solidFill>
              <a:latin typeface="Poppins Bold"/>
            </a:endParaRPr>
          </a:p>
        </p:txBody>
      </p:sp>
      <p:sp>
        <p:nvSpPr>
          <p:cNvPr id="21" name="TextBox 21"/>
          <p:cNvSpPr txBox="1"/>
          <p:nvPr/>
        </p:nvSpPr>
        <p:spPr>
          <a:xfrm>
            <a:off x="459837" y="6541647"/>
            <a:ext cx="4883040" cy="720725"/>
          </a:xfrm>
          <a:prstGeom prst="rect">
            <a:avLst/>
          </a:prstGeom>
        </p:spPr>
        <p:txBody>
          <a:bodyPr lIns="0" tIns="0" rIns="0" bIns="0" rtlCol="0" anchor="t">
            <a:spAutoFit/>
          </a:bodyPr>
          <a:lstStyle/>
          <a:p>
            <a:pPr>
              <a:lnSpc>
                <a:spcPts val="2800"/>
              </a:lnSpc>
              <a:spcBef>
                <a:spcPct val="0"/>
              </a:spcBef>
            </a:pPr>
            <a:r>
              <a:rPr lang="en-US" sz="2000">
                <a:solidFill>
                  <a:srgbClr val="060506"/>
                </a:solidFill>
                <a:latin typeface="Poppins"/>
              </a:rPr>
              <a:t>Legislative Oversight of the Department of Veterans Affairs.</a:t>
            </a:r>
          </a:p>
        </p:txBody>
      </p:sp>
      <p:sp>
        <p:nvSpPr>
          <p:cNvPr id="22" name="TextBox 22"/>
          <p:cNvSpPr txBox="1"/>
          <p:nvPr/>
        </p:nvSpPr>
        <p:spPr>
          <a:xfrm>
            <a:off x="1028700" y="9383290"/>
            <a:ext cx="1872657" cy="308610"/>
          </a:xfrm>
          <a:prstGeom prst="rect">
            <a:avLst/>
          </a:prstGeom>
        </p:spPr>
        <p:txBody>
          <a:bodyPr lIns="0" tIns="0" rIns="0" bIns="0" rtlCol="0" anchor="t">
            <a:spAutoFit/>
          </a:bodyPr>
          <a:lstStyle/>
          <a:p>
            <a:pPr>
              <a:lnSpc>
                <a:spcPts val="2220"/>
              </a:lnSpc>
              <a:spcBef>
                <a:spcPct val="0"/>
              </a:spcBef>
            </a:pPr>
            <a:r>
              <a:rPr lang="en-US" sz="2000">
                <a:solidFill>
                  <a:srgbClr val="060506"/>
                </a:solidFill>
                <a:latin typeface="Poppins"/>
              </a:rPr>
              <a:t>2022</a:t>
            </a:r>
          </a:p>
        </p:txBody>
      </p:sp>
      <p:pic>
        <p:nvPicPr>
          <p:cNvPr id="23" name="Picture 23"/>
          <p:cNvPicPr>
            <a:picLocks noChangeAspect="1"/>
          </p:cNvPicPr>
          <p:nvPr/>
        </p:nvPicPr>
        <p:blipFill>
          <a:blip r:embed="rId7"/>
          <a:srcRect/>
          <a:stretch>
            <a:fillRect/>
          </a:stretch>
        </p:blipFill>
        <p:spPr>
          <a:xfrm>
            <a:off x="7614222" y="9235821"/>
            <a:ext cx="3320503" cy="99331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1C37E"/>
        </a:solidFill>
        <a:effectLst/>
      </p:bgPr>
    </p:bg>
    <p:spTree>
      <p:nvGrpSpPr>
        <p:cNvPr id="1" name=""/>
        <p:cNvGrpSpPr/>
        <p:nvPr/>
      </p:nvGrpSpPr>
      <p:grpSpPr>
        <a:xfrm>
          <a:off x="0" y="0"/>
          <a:ext cx="0" cy="0"/>
          <a:chOff x="0" y="0"/>
          <a:chExt cx="0" cy="0"/>
        </a:xfrm>
      </p:grpSpPr>
      <p:sp>
        <p:nvSpPr>
          <p:cNvPr id="2" name="TextBox 2"/>
          <p:cNvSpPr txBox="1"/>
          <p:nvPr/>
        </p:nvSpPr>
        <p:spPr>
          <a:xfrm>
            <a:off x="1049742" y="1095375"/>
            <a:ext cx="16188516" cy="1146178"/>
          </a:xfrm>
          <a:prstGeom prst="rect">
            <a:avLst/>
          </a:prstGeom>
        </p:spPr>
        <p:txBody>
          <a:bodyPr lIns="0" tIns="0" rIns="0" bIns="0" rtlCol="0" anchor="t">
            <a:spAutoFit/>
          </a:bodyPr>
          <a:lstStyle/>
          <a:p>
            <a:pPr algn="ctr">
              <a:lnSpc>
                <a:spcPts val="8000"/>
              </a:lnSpc>
            </a:pPr>
            <a:r>
              <a:rPr lang="en-US" sz="8000">
                <a:solidFill>
                  <a:srgbClr val="060506"/>
                </a:solidFill>
                <a:latin typeface="Poppins Bold"/>
              </a:rPr>
              <a:t>CONTACTING CONGRESS</a:t>
            </a:r>
          </a:p>
        </p:txBody>
      </p:sp>
      <p:sp>
        <p:nvSpPr>
          <p:cNvPr id="3" name="AutoShape 3"/>
          <p:cNvSpPr/>
          <p:nvPr/>
        </p:nvSpPr>
        <p:spPr>
          <a:xfrm>
            <a:off x="0" y="2155008"/>
            <a:ext cx="18288000" cy="26263"/>
          </a:xfrm>
          <a:prstGeom prst="line">
            <a:avLst/>
          </a:prstGeom>
          <a:ln w="28575" cap="flat">
            <a:solidFill>
              <a:srgbClr val="FCF1E9"/>
            </a:solidFill>
            <a:prstDash val="solid"/>
            <a:headEnd type="none" w="sm" len="sm"/>
            <a:tailEnd type="none" w="sm" len="sm"/>
          </a:ln>
        </p:spPr>
      </p:sp>
      <p:sp>
        <p:nvSpPr>
          <p:cNvPr id="4" name="AutoShape 4"/>
          <p:cNvSpPr/>
          <p:nvPr/>
        </p:nvSpPr>
        <p:spPr>
          <a:xfrm>
            <a:off x="0" y="742998"/>
            <a:ext cx="18288000" cy="26263"/>
          </a:xfrm>
          <a:prstGeom prst="line">
            <a:avLst/>
          </a:prstGeom>
          <a:ln w="28575" cap="flat">
            <a:solidFill>
              <a:srgbClr val="FCF1E9"/>
            </a:solidFill>
            <a:prstDash val="solid"/>
            <a:headEnd type="none" w="sm" len="sm"/>
            <a:tailEnd type="none" w="sm" len="sm"/>
          </a:ln>
        </p:spPr>
      </p:sp>
      <p:sp>
        <p:nvSpPr>
          <p:cNvPr id="5" name="AutoShape 5"/>
          <p:cNvSpPr/>
          <p:nvPr/>
        </p:nvSpPr>
        <p:spPr>
          <a:xfrm>
            <a:off x="0" y="9092946"/>
            <a:ext cx="18288000" cy="0"/>
          </a:xfrm>
          <a:prstGeom prst="line">
            <a:avLst/>
          </a:prstGeom>
          <a:ln w="28575" cap="flat">
            <a:solidFill>
              <a:srgbClr val="FCF1E9"/>
            </a:solidFill>
            <a:prstDash val="solid"/>
            <a:headEnd type="none" w="sm" len="sm"/>
            <a:tailEnd type="none" w="sm" len="sm"/>
          </a:ln>
        </p:spPr>
      </p:sp>
      <p:sp>
        <p:nvSpPr>
          <p:cNvPr id="6" name="TextBox 6"/>
          <p:cNvSpPr txBox="1"/>
          <p:nvPr/>
        </p:nvSpPr>
        <p:spPr>
          <a:xfrm>
            <a:off x="1028700" y="9383290"/>
            <a:ext cx="1872657" cy="308610"/>
          </a:xfrm>
          <a:prstGeom prst="rect">
            <a:avLst/>
          </a:prstGeom>
        </p:spPr>
        <p:txBody>
          <a:bodyPr lIns="0" tIns="0" rIns="0" bIns="0" rtlCol="0" anchor="t">
            <a:spAutoFit/>
          </a:bodyPr>
          <a:lstStyle/>
          <a:p>
            <a:pPr>
              <a:lnSpc>
                <a:spcPts val="2220"/>
              </a:lnSpc>
              <a:spcBef>
                <a:spcPct val="0"/>
              </a:spcBef>
            </a:pPr>
            <a:r>
              <a:rPr lang="en-US" sz="2000">
                <a:solidFill>
                  <a:srgbClr val="060506"/>
                </a:solidFill>
                <a:latin typeface="Poppins"/>
              </a:rPr>
              <a:t>2022</a:t>
            </a:r>
          </a:p>
        </p:txBody>
      </p:sp>
      <p:sp>
        <p:nvSpPr>
          <p:cNvPr id="7" name="TextBox 7"/>
          <p:cNvSpPr txBox="1"/>
          <p:nvPr/>
        </p:nvSpPr>
        <p:spPr>
          <a:xfrm>
            <a:off x="1529704" y="2626637"/>
            <a:ext cx="14946675" cy="1047750"/>
          </a:xfrm>
          <a:prstGeom prst="rect">
            <a:avLst/>
          </a:prstGeom>
        </p:spPr>
        <p:txBody>
          <a:bodyPr lIns="0" tIns="0" rIns="0" bIns="0" rtlCol="0" anchor="t">
            <a:spAutoFit/>
          </a:bodyPr>
          <a:lstStyle/>
          <a:p>
            <a:pPr algn="ctr">
              <a:lnSpc>
                <a:spcPts val="4199"/>
              </a:lnSpc>
              <a:spcBef>
                <a:spcPct val="0"/>
              </a:spcBef>
            </a:pPr>
            <a:r>
              <a:rPr lang="en-US" sz="2999" dirty="0">
                <a:solidFill>
                  <a:srgbClr val="060506"/>
                </a:solidFill>
                <a:latin typeface="Poppins"/>
              </a:rPr>
              <a:t>Every Congressperson and Senator have offices in their home district or state as well as an office in Washington, DC. Focus on the DC office.</a:t>
            </a:r>
          </a:p>
        </p:txBody>
      </p:sp>
      <p:sp>
        <p:nvSpPr>
          <p:cNvPr id="8" name="TextBox 8"/>
          <p:cNvSpPr txBox="1"/>
          <p:nvPr/>
        </p:nvSpPr>
        <p:spPr>
          <a:xfrm>
            <a:off x="1794772" y="4093487"/>
            <a:ext cx="14157991" cy="2143125"/>
          </a:xfrm>
          <a:prstGeom prst="rect">
            <a:avLst/>
          </a:prstGeom>
        </p:spPr>
        <p:txBody>
          <a:bodyPr lIns="0" tIns="0" rIns="0" bIns="0" rtlCol="0" anchor="t">
            <a:spAutoFit/>
          </a:bodyPr>
          <a:lstStyle/>
          <a:p>
            <a:pPr algn="ctr">
              <a:lnSpc>
                <a:spcPts val="4200"/>
              </a:lnSpc>
            </a:pPr>
            <a:r>
              <a:rPr lang="en-US" sz="3000" u="sng" dirty="0">
                <a:solidFill>
                  <a:srgbClr val="060506"/>
                </a:solidFill>
                <a:latin typeface="Poppins Bold"/>
                <a:hlinkClick r:id="rId2"/>
              </a:rPr>
              <a:t>Find Your Members of Congress</a:t>
            </a:r>
            <a:r>
              <a:rPr lang="en-US" sz="3000" dirty="0">
                <a:solidFill>
                  <a:srgbClr val="060506"/>
                </a:solidFill>
                <a:latin typeface="Poppins"/>
                <a:hlinkClick r:id="rId2"/>
              </a:rPr>
              <a:t> </a:t>
            </a:r>
            <a:r>
              <a:rPr lang="en-US" sz="3000" dirty="0">
                <a:solidFill>
                  <a:srgbClr val="060506"/>
                </a:solidFill>
                <a:latin typeface="Poppins"/>
              </a:rPr>
              <a:t>https://www.congress.gov/members/find-your-member</a:t>
            </a:r>
          </a:p>
          <a:p>
            <a:pPr algn="ctr">
              <a:lnSpc>
                <a:spcPts val="4200"/>
              </a:lnSpc>
            </a:pPr>
            <a:endParaRPr lang="en-US" sz="3000" dirty="0">
              <a:solidFill>
                <a:srgbClr val="060506"/>
              </a:solidFill>
              <a:latin typeface="Poppins"/>
            </a:endParaRPr>
          </a:p>
          <a:p>
            <a:pPr algn="ctr">
              <a:lnSpc>
                <a:spcPts val="4200"/>
              </a:lnSpc>
            </a:pPr>
            <a:endParaRPr lang="en-US" sz="3000" dirty="0">
              <a:solidFill>
                <a:srgbClr val="060506"/>
              </a:solidFill>
              <a:latin typeface="Poppins"/>
            </a:endParaRPr>
          </a:p>
        </p:txBody>
      </p:sp>
      <p:sp>
        <p:nvSpPr>
          <p:cNvPr id="9" name="TextBox 9"/>
          <p:cNvSpPr txBox="1"/>
          <p:nvPr/>
        </p:nvSpPr>
        <p:spPr>
          <a:xfrm>
            <a:off x="1237509" y="5531762"/>
            <a:ext cx="15690135" cy="1047750"/>
          </a:xfrm>
          <a:prstGeom prst="rect">
            <a:avLst/>
          </a:prstGeom>
        </p:spPr>
        <p:txBody>
          <a:bodyPr lIns="0" tIns="0" rIns="0" bIns="0" rtlCol="0" anchor="t">
            <a:spAutoFit/>
          </a:bodyPr>
          <a:lstStyle/>
          <a:p>
            <a:pPr algn="ctr">
              <a:lnSpc>
                <a:spcPts val="4199"/>
              </a:lnSpc>
            </a:pPr>
            <a:r>
              <a:rPr lang="en-US" sz="2999" u="sng" dirty="0">
                <a:solidFill>
                  <a:srgbClr val="060506"/>
                </a:solidFill>
                <a:latin typeface="Poppins Bold"/>
                <a:hlinkClick r:id="rId3"/>
              </a:rPr>
              <a:t>Find Your U.S. House Representative</a:t>
            </a:r>
            <a:endParaRPr lang="en-US" sz="2999" u="sng" dirty="0">
              <a:solidFill>
                <a:srgbClr val="060506"/>
              </a:solidFill>
              <a:latin typeface="Poppins Bold"/>
            </a:endParaRPr>
          </a:p>
          <a:p>
            <a:pPr algn="ctr">
              <a:lnSpc>
                <a:spcPts val="4199"/>
              </a:lnSpc>
              <a:spcBef>
                <a:spcPct val="0"/>
              </a:spcBef>
            </a:pPr>
            <a:r>
              <a:rPr lang="en-US" sz="2999" dirty="0">
                <a:solidFill>
                  <a:srgbClr val="060506"/>
                </a:solidFill>
                <a:latin typeface="Poppins"/>
              </a:rPr>
              <a:t>https://www.house.gov/representatives/find-your-representative</a:t>
            </a:r>
          </a:p>
        </p:txBody>
      </p:sp>
      <p:sp>
        <p:nvSpPr>
          <p:cNvPr id="10" name="TextBox 10"/>
          <p:cNvSpPr txBox="1"/>
          <p:nvPr/>
        </p:nvSpPr>
        <p:spPr>
          <a:xfrm>
            <a:off x="1237509" y="6960513"/>
            <a:ext cx="15690135" cy="1047750"/>
          </a:xfrm>
          <a:prstGeom prst="rect">
            <a:avLst/>
          </a:prstGeom>
        </p:spPr>
        <p:txBody>
          <a:bodyPr lIns="0" tIns="0" rIns="0" bIns="0" rtlCol="0" anchor="t">
            <a:spAutoFit/>
          </a:bodyPr>
          <a:lstStyle/>
          <a:p>
            <a:pPr algn="ctr">
              <a:lnSpc>
                <a:spcPts val="4199"/>
              </a:lnSpc>
            </a:pPr>
            <a:r>
              <a:rPr lang="en-US" sz="2999" u="sng" dirty="0">
                <a:solidFill>
                  <a:srgbClr val="060506"/>
                </a:solidFill>
                <a:latin typeface="Poppins Bold"/>
                <a:hlinkClick r:id="rId4"/>
              </a:rPr>
              <a:t>Find Your U.S. Senator</a:t>
            </a:r>
            <a:endParaRPr lang="en-US" sz="2999" u="sng" dirty="0">
              <a:solidFill>
                <a:srgbClr val="060506"/>
              </a:solidFill>
              <a:latin typeface="Poppins Bold"/>
            </a:endParaRPr>
          </a:p>
          <a:p>
            <a:pPr algn="ctr">
              <a:lnSpc>
                <a:spcPts val="4199"/>
              </a:lnSpc>
              <a:spcBef>
                <a:spcPct val="0"/>
              </a:spcBef>
            </a:pPr>
            <a:r>
              <a:rPr lang="en-US" sz="2999" dirty="0">
                <a:solidFill>
                  <a:srgbClr val="060506"/>
                </a:solidFill>
                <a:latin typeface="Poppins"/>
              </a:rPr>
              <a:t>https://www.senate.gov/senators/senators-contact.htm</a:t>
            </a:r>
          </a:p>
        </p:txBody>
      </p:sp>
      <p:pic>
        <p:nvPicPr>
          <p:cNvPr id="11" name="Picture 11"/>
          <p:cNvPicPr>
            <a:picLocks noChangeAspect="1"/>
          </p:cNvPicPr>
          <p:nvPr/>
        </p:nvPicPr>
        <p:blipFill>
          <a:blip r:embed="rId5"/>
          <a:srcRect/>
          <a:stretch>
            <a:fillRect/>
          </a:stretch>
        </p:blipFill>
        <p:spPr>
          <a:xfrm>
            <a:off x="14816127" y="9258300"/>
            <a:ext cx="3320503" cy="99331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1C37E"/>
        </a:solidFill>
        <a:effectLst/>
      </p:bgPr>
    </p:bg>
    <p:spTree>
      <p:nvGrpSpPr>
        <p:cNvPr id="1" name=""/>
        <p:cNvGrpSpPr/>
        <p:nvPr/>
      </p:nvGrpSpPr>
      <p:grpSpPr>
        <a:xfrm>
          <a:off x="0" y="0"/>
          <a:ext cx="0" cy="0"/>
          <a:chOff x="0" y="0"/>
          <a:chExt cx="0" cy="0"/>
        </a:xfrm>
      </p:grpSpPr>
      <p:sp>
        <p:nvSpPr>
          <p:cNvPr id="2" name="TextBox 2"/>
          <p:cNvSpPr txBox="1"/>
          <p:nvPr/>
        </p:nvSpPr>
        <p:spPr>
          <a:xfrm>
            <a:off x="9236374" y="1365788"/>
            <a:ext cx="8659143" cy="5130799"/>
          </a:xfrm>
          <a:prstGeom prst="rect">
            <a:avLst/>
          </a:prstGeom>
        </p:spPr>
        <p:txBody>
          <a:bodyPr lIns="0" tIns="0" rIns="0" bIns="0" rtlCol="0" anchor="t">
            <a:spAutoFit/>
          </a:bodyPr>
          <a:lstStyle/>
          <a:p>
            <a:pPr algn="r">
              <a:lnSpc>
                <a:spcPts val="9999"/>
              </a:lnSpc>
            </a:pPr>
            <a:r>
              <a:rPr lang="en-US" sz="9999">
                <a:solidFill>
                  <a:srgbClr val="060506"/>
                </a:solidFill>
                <a:latin typeface="Monterchi Serif Bold"/>
              </a:rPr>
              <a:t>HOW TO CONTACT YOUR LEGISLATORS</a:t>
            </a:r>
          </a:p>
        </p:txBody>
      </p:sp>
      <p:sp>
        <p:nvSpPr>
          <p:cNvPr id="3" name="TextBox 3"/>
          <p:cNvSpPr txBox="1"/>
          <p:nvPr/>
        </p:nvSpPr>
        <p:spPr>
          <a:xfrm>
            <a:off x="9539769" y="6598179"/>
            <a:ext cx="8355747" cy="1317625"/>
          </a:xfrm>
          <a:prstGeom prst="rect">
            <a:avLst/>
          </a:prstGeom>
        </p:spPr>
        <p:txBody>
          <a:bodyPr lIns="0" tIns="0" rIns="0" bIns="0" rtlCol="0" anchor="t">
            <a:spAutoFit/>
          </a:bodyPr>
          <a:lstStyle/>
          <a:p>
            <a:pPr algn="r">
              <a:lnSpc>
                <a:spcPts val="3499"/>
              </a:lnSpc>
              <a:spcBef>
                <a:spcPct val="0"/>
              </a:spcBef>
            </a:pPr>
            <a:r>
              <a:rPr lang="en-US" sz="2499">
                <a:solidFill>
                  <a:srgbClr val="060506"/>
                </a:solidFill>
                <a:latin typeface="Poppins"/>
              </a:rPr>
              <a:t>Get to know their military or veteran legislative assistant. Many legislators give weight to the opinions of the legislative assistants</a:t>
            </a:r>
          </a:p>
        </p:txBody>
      </p:sp>
      <p:sp>
        <p:nvSpPr>
          <p:cNvPr id="4" name="AutoShape 4"/>
          <p:cNvSpPr/>
          <p:nvPr/>
        </p:nvSpPr>
        <p:spPr>
          <a:xfrm>
            <a:off x="0" y="742998"/>
            <a:ext cx="18287999" cy="36481"/>
          </a:xfrm>
          <a:prstGeom prst="line">
            <a:avLst/>
          </a:prstGeom>
          <a:ln w="28575" cap="flat">
            <a:solidFill>
              <a:srgbClr val="060506"/>
            </a:solidFill>
            <a:prstDash val="solid"/>
            <a:headEnd type="none" w="sm" len="sm"/>
            <a:tailEnd type="none" w="sm" len="sm"/>
          </a:ln>
        </p:spPr>
      </p:sp>
      <p:sp>
        <p:nvSpPr>
          <p:cNvPr id="5" name="AutoShape 5"/>
          <p:cNvSpPr/>
          <p:nvPr/>
        </p:nvSpPr>
        <p:spPr>
          <a:xfrm flipV="1">
            <a:off x="0" y="9092945"/>
            <a:ext cx="18288000" cy="25217"/>
          </a:xfrm>
          <a:prstGeom prst="line">
            <a:avLst/>
          </a:prstGeom>
          <a:ln w="28575" cap="flat">
            <a:solidFill>
              <a:srgbClr val="060506"/>
            </a:solidFill>
            <a:prstDash val="solid"/>
            <a:headEnd type="none" w="sm" len="sm"/>
            <a:tailEnd type="none" w="sm" len="sm"/>
          </a:ln>
        </p:spPr>
      </p:sp>
      <p:sp>
        <p:nvSpPr>
          <p:cNvPr id="6" name="TextBox 6"/>
          <p:cNvSpPr txBox="1"/>
          <p:nvPr/>
        </p:nvSpPr>
        <p:spPr>
          <a:xfrm>
            <a:off x="1028700" y="9383290"/>
            <a:ext cx="1872657" cy="308610"/>
          </a:xfrm>
          <a:prstGeom prst="rect">
            <a:avLst/>
          </a:prstGeom>
        </p:spPr>
        <p:txBody>
          <a:bodyPr lIns="0" tIns="0" rIns="0" bIns="0" rtlCol="0" anchor="t">
            <a:spAutoFit/>
          </a:bodyPr>
          <a:lstStyle/>
          <a:p>
            <a:pPr>
              <a:lnSpc>
                <a:spcPts val="2220"/>
              </a:lnSpc>
              <a:spcBef>
                <a:spcPct val="0"/>
              </a:spcBef>
            </a:pPr>
            <a:r>
              <a:rPr lang="en-US" sz="2000">
                <a:solidFill>
                  <a:srgbClr val="060506"/>
                </a:solidFill>
                <a:latin typeface="Poppins"/>
              </a:rPr>
              <a:t>2022</a:t>
            </a:r>
          </a:p>
        </p:txBody>
      </p:sp>
      <p:sp>
        <p:nvSpPr>
          <p:cNvPr id="7" name="AutoShape 7"/>
          <p:cNvSpPr/>
          <p:nvPr/>
        </p:nvSpPr>
        <p:spPr>
          <a:xfrm rot="5400000">
            <a:off x="4169638" y="4903685"/>
            <a:ext cx="8349947" cy="0"/>
          </a:xfrm>
          <a:prstGeom prst="line">
            <a:avLst/>
          </a:prstGeom>
          <a:ln w="28575" cap="flat">
            <a:solidFill>
              <a:srgbClr val="060506"/>
            </a:solidFill>
            <a:prstDash val="solid"/>
            <a:headEnd type="none" w="sm" len="sm"/>
            <a:tailEnd type="none" w="sm" len="sm"/>
          </a:ln>
        </p:spPr>
      </p:sp>
      <p:sp>
        <p:nvSpPr>
          <p:cNvPr id="8" name="AutoShape 8"/>
          <p:cNvSpPr/>
          <p:nvPr/>
        </p:nvSpPr>
        <p:spPr>
          <a:xfrm>
            <a:off x="0" y="6473611"/>
            <a:ext cx="8330324" cy="13451"/>
          </a:xfrm>
          <a:prstGeom prst="line">
            <a:avLst/>
          </a:prstGeom>
          <a:ln w="9525" cap="flat">
            <a:solidFill>
              <a:srgbClr val="060506"/>
            </a:solidFill>
            <a:prstDash val="solid"/>
            <a:headEnd type="none" w="sm" len="sm"/>
            <a:tailEnd type="none" w="sm" len="sm"/>
          </a:ln>
        </p:spPr>
      </p:sp>
      <p:sp>
        <p:nvSpPr>
          <p:cNvPr id="9" name="AutoShape 9"/>
          <p:cNvSpPr/>
          <p:nvPr/>
        </p:nvSpPr>
        <p:spPr>
          <a:xfrm>
            <a:off x="0" y="3583019"/>
            <a:ext cx="8330324" cy="36481"/>
          </a:xfrm>
          <a:prstGeom prst="line">
            <a:avLst/>
          </a:prstGeom>
          <a:ln w="9525" cap="flat">
            <a:solidFill>
              <a:srgbClr val="060506"/>
            </a:solidFill>
            <a:prstDash val="solid"/>
            <a:headEnd type="none" w="sm" len="sm"/>
            <a:tailEnd type="none" w="sm" len="sm"/>
          </a:ln>
        </p:spPr>
      </p:sp>
      <p:sp>
        <p:nvSpPr>
          <p:cNvPr id="10" name="TextBox 10"/>
          <p:cNvSpPr txBox="1"/>
          <p:nvPr/>
        </p:nvSpPr>
        <p:spPr>
          <a:xfrm>
            <a:off x="1532809" y="1324195"/>
            <a:ext cx="5473440" cy="516890"/>
          </a:xfrm>
          <a:prstGeom prst="rect">
            <a:avLst/>
          </a:prstGeom>
        </p:spPr>
        <p:txBody>
          <a:bodyPr lIns="0" tIns="0" rIns="0" bIns="0" rtlCol="0" anchor="t">
            <a:spAutoFit/>
          </a:bodyPr>
          <a:lstStyle/>
          <a:p>
            <a:pPr algn="ctr">
              <a:lnSpc>
                <a:spcPts val="4059"/>
              </a:lnSpc>
              <a:spcBef>
                <a:spcPct val="0"/>
              </a:spcBef>
            </a:pPr>
            <a:r>
              <a:rPr lang="en-US" sz="2899">
                <a:solidFill>
                  <a:srgbClr val="060506"/>
                </a:solidFill>
                <a:latin typeface="Poppins"/>
              </a:rPr>
              <a:t>Call their office</a:t>
            </a:r>
          </a:p>
        </p:txBody>
      </p:sp>
      <p:sp>
        <p:nvSpPr>
          <p:cNvPr id="11" name="TextBox 11"/>
          <p:cNvSpPr txBox="1"/>
          <p:nvPr/>
        </p:nvSpPr>
        <p:spPr>
          <a:xfrm>
            <a:off x="1532809" y="1963164"/>
            <a:ext cx="5473440" cy="516890"/>
          </a:xfrm>
          <a:prstGeom prst="rect">
            <a:avLst/>
          </a:prstGeom>
        </p:spPr>
        <p:txBody>
          <a:bodyPr lIns="0" tIns="0" rIns="0" bIns="0" rtlCol="0" anchor="t">
            <a:spAutoFit/>
          </a:bodyPr>
          <a:lstStyle/>
          <a:p>
            <a:pPr algn="ctr">
              <a:lnSpc>
                <a:spcPts val="4060"/>
              </a:lnSpc>
              <a:spcBef>
                <a:spcPct val="0"/>
              </a:spcBef>
            </a:pPr>
            <a:r>
              <a:rPr lang="en-US" sz="2900">
                <a:solidFill>
                  <a:srgbClr val="060506"/>
                </a:solidFill>
                <a:latin typeface="Poppins"/>
              </a:rPr>
              <a:t>Write an email/letter</a:t>
            </a:r>
          </a:p>
        </p:txBody>
      </p:sp>
      <p:sp>
        <p:nvSpPr>
          <p:cNvPr id="12" name="TextBox 12"/>
          <p:cNvSpPr txBox="1"/>
          <p:nvPr/>
        </p:nvSpPr>
        <p:spPr>
          <a:xfrm>
            <a:off x="1532809" y="2602132"/>
            <a:ext cx="5921215" cy="516890"/>
          </a:xfrm>
          <a:prstGeom prst="rect">
            <a:avLst/>
          </a:prstGeom>
        </p:spPr>
        <p:txBody>
          <a:bodyPr lIns="0" tIns="0" rIns="0" bIns="0" rtlCol="0" anchor="t">
            <a:spAutoFit/>
          </a:bodyPr>
          <a:lstStyle/>
          <a:p>
            <a:pPr algn="ctr">
              <a:lnSpc>
                <a:spcPts val="4060"/>
              </a:lnSpc>
              <a:spcBef>
                <a:spcPct val="0"/>
              </a:spcBef>
            </a:pPr>
            <a:r>
              <a:rPr lang="en-US" sz="2900" dirty="0">
                <a:solidFill>
                  <a:srgbClr val="060506"/>
                </a:solidFill>
                <a:latin typeface="Poppins"/>
              </a:rPr>
              <a:t>Go to a townhall or other event</a:t>
            </a:r>
          </a:p>
        </p:txBody>
      </p:sp>
      <p:sp>
        <p:nvSpPr>
          <p:cNvPr id="13" name="TextBox 13"/>
          <p:cNvSpPr txBox="1"/>
          <p:nvPr/>
        </p:nvSpPr>
        <p:spPr>
          <a:xfrm>
            <a:off x="1336068" y="3874673"/>
            <a:ext cx="5473440" cy="516890"/>
          </a:xfrm>
          <a:prstGeom prst="rect">
            <a:avLst/>
          </a:prstGeom>
        </p:spPr>
        <p:txBody>
          <a:bodyPr lIns="0" tIns="0" rIns="0" bIns="0" rtlCol="0" anchor="t">
            <a:spAutoFit/>
          </a:bodyPr>
          <a:lstStyle/>
          <a:p>
            <a:pPr algn="ctr">
              <a:lnSpc>
                <a:spcPts val="4059"/>
              </a:lnSpc>
              <a:spcBef>
                <a:spcPct val="0"/>
              </a:spcBef>
            </a:pPr>
            <a:r>
              <a:rPr lang="en-US" sz="2899" dirty="0">
                <a:solidFill>
                  <a:srgbClr val="060506"/>
                </a:solidFill>
                <a:latin typeface="Poppins"/>
              </a:rPr>
              <a:t>Introduce yourself.</a:t>
            </a:r>
          </a:p>
        </p:txBody>
      </p:sp>
      <p:sp>
        <p:nvSpPr>
          <p:cNvPr id="14" name="TextBox 14"/>
          <p:cNvSpPr txBox="1"/>
          <p:nvPr/>
        </p:nvSpPr>
        <p:spPr>
          <a:xfrm>
            <a:off x="-184748" y="4917972"/>
            <a:ext cx="8627514" cy="509905"/>
          </a:xfrm>
          <a:prstGeom prst="rect">
            <a:avLst/>
          </a:prstGeom>
        </p:spPr>
        <p:txBody>
          <a:bodyPr lIns="0" tIns="0" rIns="0" bIns="0" rtlCol="0" anchor="t">
            <a:spAutoFit/>
          </a:bodyPr>
          <a:lstStyle/>
          <a:p>
            <a:pPr algn="ctr">
              <a:lnSpc>
                <a:spcPts val="3919"/>
              </a:lnSpc>
              <a:spcBef>
                <a:spcPct val="0"/>
              </a:spcBef>
            </a:pPr>
            <a:r>
              <a:rPr lang="en-US" sz="2799">
                <a:solidFill>
                  <a:srgbClr val="060506"/>
                </a:solidFill>
                <a:latin typeface="Poppins"/>
              </a:rPr>
              <a:t>Ask them to support specific legislation.</a:t>
            </a:r>
          </a:p>
        </p:txBody>
      </p:sp>
      <p:sp>
        <p:nvSpPr>
          <p:cNvPr id="15" name="TextBox 15"/>
          <p:cNvSpPr txBox="1"/>
          <p:nvPr/>
        </p:nvSpPr>
        <p:spPr>
          <a:xfrm>
            <a:off x="1282504" y="4401082"/>
            <a:ext cx="6421825" cy="516890"/>
          </a:xfrm>
          <a:prstGeom prst="rect">
            <a:avLst/>
          </a:prstGeom>
        </p:spPr>
        <p:txBody>
          <a:bodyPr lIns="0" tIns="0" rIns="0" bIns="0" rtlCol="0" anchor="t">
            <a:spAutoFit/>
          </a:bodyPr>
          <a:lstStyle/>
          <a:p>
            <a:pPr algn="ctr">
              <a:lnSpc>
                <a:spcPts val="4059"/>
              </a:lnSpc>
              <a:spcBef>
                <a:spcPct val="0"/>
              </a:spcBef>
            </a:pPr>
            <a:r>
              <a:rPr lang="en-US" sz="2899">
                <a:solidFill>
                  <a:srgbClr val="060506"/>
                </a:solidFill>
                <a:latin typeface="Poppins"/>
              </a:rPr>
              <a:t>Identify yourself as a constituent.</a:t>
            </a:r>
          </a:p>
        </p:txBody>
      </p:sp>
      <p:sp>
        <p:nvSpPr>
          <p:cNvPr id="16" name="TextBox 16"/>
          <p:cNvSpPr txBox="1"/>
          <p:nvPr/>
        </p:nvSpPr>
        <p:spPr>
          <a:xfrm>
            <a:off x="-44228" y="5412005"/>
            <a:ext cx="8627514" cy="1005205"/>
          </a:xfrm>
          <a:prstGeom prst="rect">
            <a:avLst/>
          </a:prstGeom>
        </p:spPr>
        <p:txBody>
          <a:bodyPr lIns="0" tIns="0" rIns="0" bIns="0" rtlCol="0" anchor="t">
            <a:spAutoFit/>
          </a:bodyPr>
          <a:lstStyle/>
          <a:p>
            <a:pPr algn="ctr">
              <a:lnSpc>
                <a:spcPts val="3919"/>
              </a:lnSpc>
              <a:spcBef>
                <a:spcPct val="0"/>
              </a:spcBef>
            </a:pPr>
            <a:r>
              <a:rPr lang="en-US" sz="2799">
                <a:solidFill>
                  <a:srgbClr val="060506"/>
                </a:solidFill>
                <a:latin typeface="Poppins"/>
              </a:rPr>
              <a:t>Tell them how the proposed bill would affect your life.</a:t>
            </a:r>
          </a:p>
        </p:txBody>
      </p:sp>
      <p:sp>
        <p:nvSpPr>
          <p:cNvPr id="17" name="TextBox 17"/>
          <p:cNvSpPr txBox="1"/>
          <p:nvPr/>
        </p:nvSpPr>
        <p:spPr>
          <a:xfrm>
            <a:off x="-240969" y="7134762"/>
            <a:ext cx="8627514" cy="509905"/>
          </a:xfrm>
          <a:prstGeom prst="rect">
            <a:avLst/>
          </a:prstGeom>
        </p:spPr>
        <p:txBody>
          <a:bodyPr lIns="0" tIns="0" rIns="0" bIns="0" rtlCol="0" anchor="t">
            <a:spAutoFit/>
          </a:bodyPr>
          <a:lstStyle/>
          <a:p>
            <a:pPr algn="ctr">
              <a:lnSpc>
                <a:spcPts val="3919"/>
              </a:lnSpc>
              <a:spcBef>
                <a:spcPct val="0"/>
              </a:spcBef>
            </a:pPr>
            <a:r>
              <a:rPr lang="en-US" sz="2799">
                <a:solidFill>
                  <a:srgbClr val="060506"/>
                </a:solidFill>
                <a:latin typeface="Poppins"/>
              </a:rPr>
              <a:t>Thank them for their time and attention.</a:t>
            </a:r>
          </a:p>
        </p:txBody>
      </p:sp>
      <p:sp>
        <p:nvSpPr>
          <p:cNvPr id="18" name="TextBox 18"/>
          <p:cNvSpPr txBox="1"/>
          <p:nvPr/>
        </p:nvSpPr>
        <p:spPr>
          <a:xfrm>
            <a:off x="-240969" y="7825643"/>
            <a:ext cx="8627514" cy="509905"/>
          </a:xfrm>
          <a:prstGeom prst="rect">
            <a:avLst/>
          </a:prstGeom>
        </p:spPr>
        <p:txBody>
          <a:bodyPr lIns="0" tIns="0" rIns="0" bIns="0" rtlCol="0" anchor="t">
            <a:spAutoFit/>
          </a:bodyPr>
          <a:lstStyle/>
          <a:p>
            <a:pPr algn="ctr">
              <a:lnSpc>
                <a:spcPts val="3919"/>
              </a:lnSpc>
              <a:spcBef>
                <a:spcPct val="0"/>
              </a:spcBef>
            </a:pPr>
            <a:r>
              <a:rPr lang="en-US" sz="2799">
                <a:solidFill>
                  <a:srgbClr val="060506"/>
                </a:solidFill>
                <a:latin typeface="Poppins"/>
              </a:rPr>
              <a:t>Keep in Touch. Respectfully.</a:t>
            </a:r>
          </a:p>
        </p:txBody>
      </p:sp>
      <p:pic>
        <p:nvPicPr>
          <p:cNvPr id="19" name="Picture 19"/>
          <p:cNvPicPr>
            <a:picLocks noChangeAspect="1"/>
          </p:cNvPicPr>
          <p:nvPr/>
        </p:nvPicPr>
        <p:blipFill>
          <a:blip r:embed="rId2"/>
          <a:srcRect t="462"/>
          <a:stretch>
            <a:fillRect/>
          </a:stretch>
        </p:blipFill>
        <p:spPr>
          <a:xfrm>
            <a:off x="14750645" y="9197540"/>
            <a:ext cx="3320503" cy="98871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1C37E"/>
        </a:solidFill>
        <a:effectLst/>
      </p:bgPr>
    </p:bg>
    <p:spTree>
      <p:nvGrpSpPr>
        <p:cNvPr id="1" name=""/>
        <p:cNvGrpSpPr/>
        <p:nvPr/>
      </p:nvGrpSpPr>
      <p:grpSpPr>
        <a:xfrm>
          <a:off x="0" y="0"/>
          <a:ext cx="0" cy="0"/>
          <a:chOff x="0" y="0"/>
          <a:chExt cx="0" cy="0"/>
        </a:xfrm>
      </p:grpSpPr>
      <p:sp>
        <p:nvSpPr>
          <p:cNvPr id="2" name="TextBox 2"/>
          <p:cNvSpPr txBox="1"/>
          <p:nvPr/>
        </p:nvSpPr>
        <p:spPr>
          <a:xfrm>
            <a:off x="1049742" y="1171575"/>
            <a:ext cx="16188516" cy="1069978"/>
          </a:xfrm>
          <a:prstGeom prst="rect">
            <a:avLst/>
          </a:prstGeom>
        </p:spPr>
        <p:txBody>
          <a:bodyPr lIns="0" tIns="0" rIns="0" bIns="0" rtlCol="0" anchor="t">
            <a:spAutoFit/>
          </a:bodyPr>
          <a:lstStyle/>
          <a:p>
            <a:pPr algn="ctr">
              <a:lnSpc>
                <a:spcPts val="8000"/>
              </a:lnSpc>
            </a:pPr>
            <a:r>
              <a:rPr lang="en-US" sz="8000">
                <a:solidFill>
                  <a:srgbClr val="060506"/>
                </a:solidFill>
                <a:latin typeface="Monterchi Serif"/>
              </a:rPr>
              <a:t>BILL TRACKING &amp; INFORMATION</a:t>
            </a:r>
          </a:p>
        </p:txBody>
      </p:sp>
      <p:sp>
        <p:nvSpPr>
          <p:cNvPr id="3" name="AutoShape 3"/>
          <p:cNvSpPr/>
          <p:nvPr/>
        </p:nvSpPr>
        <p:spPr>
          <a:xfrm>
            <a:off x="0" y="2207108"/>
            <a:ext cx="18288000" cy="22475"/>
          </a:xfrm>
          <a:prstGeom prst="line">
            <a:avLst/>
          </a:prstGeom>
          <a:ln w="28575" cap="flat">
            <a:solidFill>
              <a:srgbClr val="FCF1E9"/>
            </a:solidFill>
            <a:prstDash val="solid"/>
            <a:headEnd type="none" w="sm" len="sm"/>
            <a:tailEnd type="none" w="sm" len="sm"/>
          </a:ln>
        </p:spPr>
      </p:sp>
      <p:sp>
        <p:nvSpPr>
          <p:cNvPr id="4" name="AutoShape 4"/>
          <p:cNvSpPr/>
          <p:nvPr/>
        </p:nvSpPr>
        <p:spPr>
          <a:xfrm>
            <a:off x="0" y="742998"/>
            <a:ext cx="18288000" cy="43267"/>
          </a:xfrm>
          <a:prstGeom prst="line">
            <a:avLst/>
          </a:prstGeom>
          <a:ln w="28575" cap="flat">
            <a:solidFill>
              <a:srgbClr val="FCF1E9"/>
            </a:solidFill>
            <a:prstDash val="solid"/>
            <a:headEnd type="none" w="sm" len="sm"/>
            <a:tailEnd type="none" w="sm" len="sm"/>
          </a:ln>
        </p:spPr>
      </p:sp>
      <p:sp>
        <p:nvSpPr>
          <p:cNvPr id="5" name="AutoShape 5"/>
          <p:cNvSpPr/>
          <p:nvPr/>
        </p:nvSpPr>
        <p:spPr>
          <a:xfrm flipV="1">
            <a:off x="0" y="9092945"/>
            <a:ext cx="18288000" cy="22475"/>
          </a:xfrm>
          <a:prstGeom prst="line">
            <a:avLst/>
          </a:prstGeom>
          <a:ln w="28575" cap="flat">
            <a:solidFill>
              <a:srgbClr val="FCF1E9"/>
            </a:solidFill>
            <a:prstDash val="solid"/>
            <a:headEnd type="none" w="sm" len="sm"/>
            <a:tailEnd type="none" w="sm" len="sm"/>
          </a:ln>
        </p:spPr>
      </p:sp>
      <p:pic>
        <p:nvPicPr>
          <p:cNvPr id="6" name="Picture 6"/>
          <p:cNvPicPr>
            <a:picLocks noChangeAspect="1"/>
          </p:cNvPicPr>
          <p:nvPr/>
        </p:nvPicPr>
        <p:blipFill>
          <a:blip r:embed="rId2"/>
          <a:srcRect/>
          <a:stretch>
            <a:fillRect/>
          </a:stretch>
        </p:blipFill>
        <p:spPr>
          <a:xfrm>
            <a:off x="14816127" y="9258300"/>
            <a:ext cx="3320503" cy="993313"/>
          </a:xfrm>
          <a:prstGeom prst="rect">
            <a:avLst/>
          </a:prstGeom>
        </p:spPr>
      </p:pic>
      <p:grpSp>
        <p:nvGrpSpPr>
          <p:cNvPr id="7" name="Group 7"/>
          <p:cNvGrpSpPr>
            <a:grpSpLocks noChangeAspect="1"/>
          </p:cNvGrpSpPr>
          <p:nvPr/>
        </p:nvGrpSpPr>
        <p:grpSpPr>
          <a:xfrm>
            <a:off x="9755841" y="3308218"/>
            <a:ext cx="8190403" cy="5651378"/>
            <a:chOff x="0" y="0"/>
            <a:chExt cx="5080000" cy="3505200"/>
          </a:xfrm>
        </p:grpSpPr>
        <p:sp>
          <p:nvSpPr>
            <p:cNvPr id="8" name="Freeform 8"/>
            <p:cNvSpPr/>
            <p:nvPr/>
          </p:nvSpPr>
          <p:spPr>
            <a:xfrm>
              <a:off x="0" y="0"/>
              <a:ext cx="5080000" cy="3505200"/>
            </a:xfrm>
            <a:custGeom>
              <a:avLst/>
              <a:gdLst/>
              <a:ahLst/>
              <a:cxnLst/>
              <a:rect l="l" t="t" r="r" b="b"/>
              <a:pathLst>
                <a:path w="5080000" h="3505200">
                  <a:moveTo>
                    <a:pt x="5080000" y="3505200"/>
                  </a:moveTo>
                  <a:lnTo>
                    <a:pt x="0" y="3505200"/>
                  </a:lnTo>
                  <a:lnTo>
                    <a:pt x="0" y="0"/>
                  </a:lnTo>
                  <a:lnTo>
                    <a:pt x="5080000" y="0"/>
                  </a:lnTo>
                  <a:lnTo>
                    <a:pt x="5080000" y="3505200"/>
                  </a:lnTo>
                  <a:close/>
                </a:path>
              </a:pathLst>
            </a:custGeom>
            <a:blipFill>
              <a:blip r:embed="rId3"/>
              <a:stretch>
                <a:fillRect r="-546"/>
              </a:stretch>
            </a:blipFill>
          </p:spPr>
        </p:sp>
        <p:sp>
          <p:nvSpPr>
            <p:cNvPr id="9" name="Freeform 9"/>
            <p:cNvSpPr/>
            <p:nvPr/>
          </p:nvSpPr>
          <p:spPr>
            <a:xfrm>
              <a:off x="215900" y="190500"/>
              <a:ext cx="4699000" cy="3098800"/>
            </a:xfrm>
            <a:custGeom>
              <a:avLst/>
              <a:gdLst/>
              <a:ahLst/>
              <a:cxnLst/>
              <a:rect l="l" t="t" r="r" b="b"/>
              <a:pathLst>
                <a:path w="4699000" h="3098800">
                  <a:moveTo>
                    <a:pt x="4699000" y="3098800"/>
                  </a:moveTo>
                  <a:lnTo>
                    <a:pt x="0" y="3098800"/>
                  </a:lnTo>
                  <a:lnTo>
                    <a:pt x="0" y="0"/>
                  </a:lnTo>
                  <a:lnTo>
                    <a:pt x="4699000" y="0"/>
                  </a:lnTo>
                  <a:lnTo>
                    <a:pt x="4699000" y="3098800"/>
                  </a:lnTo>
                  <a:close/>
                </a:path>
              </a:pathLst>
            </a:custGeom>
            <a:blipFill>
              <a:blip r:embed="rId4"/>
              <a:stretch>
                <a:fillRect l="-3943" r="-3943"/>
              </a:stretch>
            </a:blipFill>
          </p:spPr>
        </p:sp>
      </p:grpSp>
      <p:sp>
        <p:nvSpPr>
          <p:cNvPr id="10" name="TextBox 10"/>
          <p:cNvSpPr txBox="1"/>
          <p:nvPr/>
        </p:nvSpPr>
        <p:spPr>
          <a:xfrm>
            <a:off x="1028700" y="9383290"/>
            <a:ext cx="1872657" cy="308610"/>
          </a:xfrm>
          <a:prstGeom prst="rect">
            <a:avLst/>
          </a:prstGeom>
        </p:spPr>
        <p:txBody>
          <a:bodyPr lIns="0" tIns="0" rIns="0" bIns="0" rtlCol="0" anchor="t">
            <a:spAutoFit/>
          </a:bodyPr>
          <a:lstStyle/>
          <a:p>
            <a:pPr>
              <a:lnSpc>
                <a:spcPts val="2220"/>
              </a:lnSpc>
              <a:spcBef>
                <a:spcPct val="0"/>
              </a:spcBef>
            </a:pPr>
            <a:r>
              <a:rPr lang="en-US" sz="2000">
                <a:solidFill>
                  <a:srgbClr val="060506"/>
                </a:solidFill>
                <a:latin typeface="Poppins"/>
              </a:rPr>
              <a:t>2022</a:t>
            </a:r>
          </a:p>
        </p:txBody>
      </p:sp>
      <p:sp>
        <p:nvSpPr>
          <p:cNvPr id="11" name="TextBox 11"/>
          <p:cNvSpPr txBox="1"/>
          <p:nvPr/>
        </p:nvSpPr>
        <p:spPr>
          <a:xfrm>
            <a:off x="5723526" y="2193928"/>
            <a:ext cx="6288063" cy="888769"/>
          </a:xfrm>
          <a:prstGeom prst="rect">
            <a:avLst/>
          </a:prstGeom>
        </p:spPr>
        <p:txBody>
          <a:bodyPr lIns="0" tIns="0" rIns="0" bIns="0" rtlCol="0" anchor="t">
            <a:spAutoFit/>
          </a:bodyPr>
          <a:lstStyle/>
          <a:p>
            <a:pPr algn="ctr">
              <a:lnSpc>
                <a:spcPts val="7279"/>
              </a:lnSpc>
            </a:pPr>
            <a:r>
              <a:rPr lang="en-US" sz="5199" u="sng" dirty="0">
                <a:solidFill>
                  <a:srgbClr val="060506"/>
                </a:solidFill>
                <a:latin typeface="Poppins"/>
                <a:hlinkClick r:id="rId5"/>
              </a:rPr>
              <a:t>www.Congress.gov</a:t>
            </a:r>
            <a:endParaRPr lang="en-US" sz="5199" u="sng" dirty="0">
              <a:solidFill>
                <a:srgbClr val="060506"/>
              </a:solidFill>
              <a:latin typeface="Poppins"/>
            </a:endParaRPr>
          </a:p>
        </p:txBody>
      </p:sp>
      <p:sp>
        <p:nvSpPr>
          <p:cNvPr id="12" name="TextBox 12"/>
          <p:cNvSpPr txBox="1"/>
          <p:nvPr/>
        </p:nvSpPr>
        <p:spPr>
          <a:xfrm>
            <a:off x="523695" y="2995298"/>
            <a:ext cx="5508129" cy="819150"/>
          </a:xfrm>
          <a:prstGeom prst="rect">
            <a:avLst/>
          </a:prstGeom>
        </p:spPr>
        <p:txBody>
          <a:bodyPr lIns="0" tIns="0" rIns="0" bIns="0" rtlCol="0" anchor="t">
            <a:spAutoFit/>
          </a:bodyPr>
          <a:lstStyle/>
          <a:p>
            <a:pPr algn="ctr">
              <a:lnSpc>
                <a:spcPts val="6300"/>
              </a:lnSpc>
            </a:pPr>
            <a:r>
              <a:rPr lang="en-US" sz="4500">
                <a:solidFill>
                  <a:srgbClr val="060506"/>
                </a:solidFill>
                <a:latin typeface="Poppins"/>
              </a:rPr>
              <a:t>What can you find?</a:t>
            </a:r>
          </a:p>
        </p:txBody>
      </p:sp>
      <p:sp>
        <p:nvSpPr>
          <p:cNvPr id="13" name="TextBox 13"/>
          <p:cNvSpPr txBox="1"/>
          <p:nvPr/>
        </p:nvSpPr>
        <p:spPr>
          <a:xfrm>
            <a:off x="459473" y="4199754"/>
            <a:ext cx="8764544" cy="1853713"/>
          </a:xfrm>
          <a:prstGeom prst="rect">
            <a:avLst/>
          </a:prstGeom>
        </p:spPr>
        <p:txBody>
          <a:bodyPr lIns="0" tIns="0" rIns="0" bIns="0" rtlCol="0" anchor="t">
            <a:spAutoFit/>
          </a:bodyPr>
          <a:lstStyle/>
          <a:p>
            <a:pPr marL="755659" lvl="1" indent="-377829">
              <a:lnSpc>
                <a:spcPts val="4900"/>
              </a:lnSpc>
              <a:buFont typeface="Arial"/>
              <a:buChar char="•"/>
            </a:pPr>
            <a:r>
              <a:rPr lang="en-US" sz="3500" dirty="0">
                <a:solidFill>
                  <a:srgbClr val="060506"/>
                </a:solidFill>
                <a:latin typeface="Poppins"/>
              </a:rPr>
              <a:t>Any bill with all it's actions, floor calendars, </a:t>
            </a:r>
            <a:r>
              <a:rPr lang="en-US" sz="2900" dirty="0">
                <a:solidFill>
                  <a:srgbClr val="060506"/>
                </a:solidFill>
                <a:latin typeface="Poppins"/>
              </a:rPr>
              <a:t>committee</a:t>
            </a:r>
            <a:r>
              <a:rPr lang="en-US" sz="3500" dirty="0">
                <a:solidFill>
                  <a:srgbClr val="060506"/>
                </a:solidFill>
                <a:latin typeface="Poppins"/>
              </a:rPr>
              <a:t> reports, roll call votes, set email alerts and updates</a:t>
            </a:r>
          </a:p>
        </p:txBody>
      </p:sp>
      <p:sp>
        <p:nvSpPr>
          <p:cNvPr id="14" name="TextBox 14"/>
          <p:cNvSpPr txBox="1"/>
          <p:nvPr/>
        </p:nvSpPr>
        <p:spPr>
          <a:xfrm>
            <a:off x="467375" y="6343810"/>
            <a:ext cx="9080673" cy="2492374"/>
          </a:xfrm>
          <a:prstGeom prst="rect">
            <a:avLst/>
          </a:prstGeom>
        </p:spPr>
        <p:txBody>
          <a:bodyPr lIns="0" tIns="0" rIns="0" bIns="0" rtlCol="0" anchor="t">
            <a:spAutoFit/>
          </a:bodyPr>
          <a:lstStyle/>
          <a:p>
            <a:pPr marL="755659" lvl="1" indent="-377829">
              <a:lnSpc>
                <a:spcPts val="4900"/>
              </a:lnSpc>
              <a:buFont typeface="Arial"/>
              <a:buChar char="•"/>
            </a:pPr>
            <a:r>
              <a:rPr lang="en-US" sz="2900" dirty="0">
                <a:solidFill>
                  <a:srgbClr val="060506"/>
                </a:solidFill>
                <a:latin typeface="Poppins"/>
              </a:rPr>
              <a:t>For any bill, you can see a summary, the actual bill text, actions, titles, amendments, cosponsors, committees, and any related bills.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7055</TotalTime>
  <Words>1509</Words>
  <Application>Microsoft Office PowerPoint</Application>
  <PresentationFormat>Custom</PresentationFormat>
  <Paragraphs>128</Paragraphs>
  <Slides>13</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Monterchi Serif Bold</vt:lpstr>
      <vt:lpstr>Monterchi Serif</vt:lpstr>
      <vt:lpstr>Poppins</vt:lpstr>
      <vt:lpstr>Poppins Bold</vt:lpstr>
      <vt:lpstr>Arial</vt:lpstr>
      <vt:lpstr>Canva Sans</vt:lpstr>
      <vt:lpstr>Canva Sans Italics</vt:lpstr>
      <vt:lpstr>Poppins Italics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 of contents Congress House SEnate how to find your leg how to find their contact information bill tracking committees how a bill becomes a law send a message</dc:title>
  <dc:creator>Gabriella Kubinyi</dc:creator>
  <cp:lastModifiedBy>Debra Kraus</cp:lastModifiedBy>
  <cp:revision>5</cp:revision>
  <dcterms:created xsi:type="dcterms:W3CDTF">2006-08-16T00:00:00Z</dcterms:created>
  <dcterms:modified xsi:type="dcterms:W3CDTF">2023-01-17T21:14:14Z</dcterms:modified>
  <dc:identifier>DAFUkkidTJE</dc:identifier>
</cp:coreProperties>
</file>